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2" r:id="rId5"/>
    <p:sldId id="259" r:id="rId6"/>
    <p:sldId id="272" r:id="rId7"/>
    <p:sldId id="274" r:id="rId8"/>
    <p:sldId id="275" r:id="rId9"/>
    <p:sldId id="276" r:id="rId10"/>
    <p:sldId id="277" r:id="rId11"/>
    <p:sldId id="278" r:id="rId12"/>
    <p:sldId id="263" r:id="rId13"/>
    <p:sldId id="260" r:id="rId14"/>
    <p:sldId id="285" r:id="rId15"/>
    <p:sldId id="279" r:id="rId16"/>
    <p:sldId id="284" r:id="rId17"/>
    <p:sldId id="280" r:id="rId18"/>
    <p:sldId id="286" r:id="rId19"/>
    <p:sldId id="281" r:id="rId20"/>
    <p:sldId id="287" r:id="rId21"/>
    <p:sldId id="282" r:id="rId22"/>
    <p:sldId id="288" r:id="rId23"/>
    <p:sldId id="264" r:id="rId24"/>
    <p:sldId id="266" r:id="rId25"/>
    <p:sldId id="290" r:id="rId26"/>
    <p:sldId id="291" r:id="rId27"/>
    <p:sldId id="265" r:id="rId28"/>
    <p:sldId id="267" r:id="rId29"/>
    <p:sldId id="292" r:id="rId30"/>
    <p:sldId id="293" r:id="rId31"/>
    <p:sldId id="270" r:id="rId32"/>
    <p:sldId id="269" r:id="rId33"/>
    <p:sldId id="294" r:id="rId34"/>
    <p:sldId id="297" r:id="rId35"/>
    <p:sldId id="298" r:id="rId36"/>
    <p:sldId id="295" r:id="rId37"/>
    <p:sldId id="296" r:id="rId38"/>
    <p:sldId id="299" r:id="rId39"/>
    <p:sldId id="300" r:id="rId40"/>
    <p:sldId id="303" r:id="rId41"/>
    <p:sldId id="301" r:id="rId42"/>
    <p:sldId id="302" r:id="rId43"/>
    <p:sldId id="268" r:id="rId44"/>
    <p:sldId id="304" r:id="rId45"/>
    <p:sldId id="305" r:id="rId46"/>
    <p:sldId id="306" r:id="rId47"/>
    <p:sldId id="289" r:id="rId4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118750-8B9E-E244-4B88-FBF48B9005E6}" v="912" dt="2025-05-31T10:55:32.574"/>
    <p1510:client id="{81D1D0CF-8384-0F60-2811-23FD7D236A10}" v="5" dt="2025-06-01T10:47:49.417"/>
    <p1510:client id="{84F02B7C-1884-3158-B8FB-32893B9BDFE0}" v="624" dt="2025-05-31T21:21:56.799"/>
    <p1510:client id="{8A138E63-A457-C272-5D72-3BFD24F86123}" v="4432" dt="2025-05-31T20:03:41.937"/>
    <p1510:client id="{CE3C2DA9-50EB-B937-4372-0746B9E3E6AF}" v="559" dt="2025-05-31T11:59:02.342"/>
    <p1510:client id="{FD6A553A-CBC1-4095-5573-0F26A8F28D82}" v="422" dt="2025-05-31T21:01:30.4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0" autoAdjust="0"/>
    <p:restoredTop sz="94660"/>
  </p:normalViewPr>
  <p:slideViewPr>
    <p:cSldViewPr snapToGrid="0">
      <p:cViewPr varScale="1">
        <p:scale>
          <a:sx n="112" d="100"/>
          <a:sy n="112" d="100"/>
        </p:scale>
        <p:origin x="3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01/06/2025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01/06/2025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01/06/2025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01/06/2025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01/06/2025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01/06/2025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01/06/2025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01/06/2025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01/06/2025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01/06/2025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01/06/2025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771E8B-6CA5-40B2-8038-0E112F3DAC1C}" type="datetimeFigureOut">
              <a:rPr lang="es-ES" smtClean="0"/>
              <a:t>01/06/2025</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 y="3702275"/>
            <a:ext cx="11898085" cy="1277258"/>
          </a:xfrm>
        </p:spPr>
        <p:txBody>
          <a:bodyPr vert="horz" lIns="91440" tIns="45720" rIns="91440" bIns="45720" rtlCol="0" anchor="b">
            <a:noAutofit/>
          </a:bodyPr>
          <a:lstStyle/>
          <a:p>
            <a:r>
              <a:rPr lang="es-ES" sz="4000" dirty="0">
                <a:ea typeface="+mj-lt"/>
                <a:cs typeface="+mj-lt"/>
              </a:rPr>
              <a:t>BRAZO ROBÓTICO CON CÁMARA ÚNICA </a:t>
            </a:r>
            <a:br>
              <a:rPr lang="es-ES" sz="4000" dirty="0">
                <a:ea typeface="+mj-lt"/>
                <a:cs typeface="+mj-lt"/>
              </a:rPr>
            </a:br>
            <a:r>
              <a:rPr lang="es-ES" sz="4000" dirty="0">
                <a:ea typeface="+mj-lt"/>
                <a:cs typeface="+mj-lt"/>
              </a:rPr>
              <a:t>PARA RECOLECTAR FRESAS MEDIANTE </a:t>
            </a:r>
            <a:br>
              <a:rPr lang="es-ES" sz="4000" dirty="0">
                <a:ea typeface="+mj-lt"/>
                <a:cs typeface="+mj-lt"/>
              </a:rPr>
            </a:br>
            <a:r>
              <a:rPr lang="es-ES" sz="4000" dirty="0">
                <a:ea typeface="+mj-lt"/>
                <a:cs typeface="+mj-lt"/>
              </a:rPr>
              <a:t>DEEP LEARNING</a:t>
            </a:r>
            <a:endParaRPr lang="es-ES" dirty="0"/>
          </a:p>
        </p:txBody>
      </p:sp>
      <p:sp>
        <p:nvSpPr>
          <p:cNvPr id="3" name="Subtítulo 2"/>
          <p:cNvSpPr>
            <a:spLocks noGrp="1"/>
          </p:cNvSpPr>
          <p:nvPr>
            <p:ph type="subTitle" idx="1"/>
          </p:nvPr>
        </p:nvSpPr>
        <p:spPr>
          <a:xfrm>
            <a:off x="1534886" y="5387295"/>
            <a:ext cx="9144000" cy="1470705"/>
          </a:xfrm>
        </p:spPr>
        <p:txBody>
          <a:bodyPr vert="horz" lIns="91440" tIns="45720" rIns="91440" bIns="45720" rtlCol="0" anchor="t">
            <a:normAutofit/>
          </a:bodyPr>
          <a:lstStyle/>
          <a:p>
            <a:r>
              <a:rPr lang="es-ES" dirty="0"/>
              <a:t>Trabajo Fin de Grado</a:t>
            </a:r>
            <a:endParaRPr lang="es-ES"/>
          </a:p>
          <a:p>
            <a:r>
              <a:rPr lang="es-ES" dirty="0"/>
              <a:t>David Campoamor Medrano</a:t>
            </a:r>
          </a:p>
          <a:p>
            <a:r>
              <a:rPr lang="es-ES" sz="1800" dirty="0"/>
              <a:t>31 de mayo de 2025</a:t>
            </a:r>
          </a:p>
        </p:txBody>
      </p:sp>
      <p:pic>
        <p:nvPicPr>
          <p:cNvPr id="4" name="Imagen 3">
            <a:extLst>
              <a:ext uri="{FF2B5EF4-FFF2-40B4-BE49-F238E27FC236}">
                <a16:creationId xmlns:a16="http://schemas.microsoft.com/office/drawing/2014/main" id="{0062FBAE-CD44-9C20-1795-8039936A427C}"/>
              </a:ext>
            </a:extLst>
          </p:cNvPr>
          <p:cNvPicPr>
            <a:picLocks noChangeAspect="1"/>
          </p:cNvPicPr>
          <p:nvPr/>
        </p:nvPicPr>
        <p:blipFill>
          <a:blip r:embed="rId2"/>
          <a:stretch>
            <a:fillRect/>
          </a:stretch>
        </p:blipFill>
        <p:spPr>
          <a:xfrm>
            <a:off x="3567794" y="676274"/>
            <a:ext cx="5067300" cy="2076451"/>
          </a:xfrm>
          <a:prstGeom prst="rect">
            <a:avLst/>
          </a:prstGeom>
        </p:spPr>
      </p:pic>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2C8AF-BE38-2F0F-3806-167C2FCD60F3}"/>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520032FF-8199-3215-8300-211CB8D9BEE4}"/>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10/46</a:t>
            </a:r>
          </a:p>
        </p:txBody>
      </p:sp>
      <p:sp>
        <p:nvSpPr>
          <p:cNvPr id="7" name="CuadroTexto 6">
            <a:extLst>
              <a:ext uri="{FF2B5EF4-FFF2-40B4-BE49-F238E27FC236}">
                <a16:creationId xmlns:a16="http://schemas.microsoft.com/office/drawing/2014/main" id="{233ECD7E-1FE5-0076-7C0A-BA8284941104}"/>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66DB788F-B1BF-525B-DA0E-06E792F7C800}"/>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Introducción             </a:t>
            </a:r>
          </a:p>
        </p:txBody>
      </p:sp>
      <p:sp>
        <p:nvSpPr>
          <p:cNvPr id="8" name="Rectángulo 7">
            <a:extLst>
              <a:ext uri="{FF2B5EF4-FFF2-40B4-BE49-F238E27FC236}">
                <a16:creationId xmlns:a16="http://schemas.microsoft.com/office/drawing/2014/main" id="{60FF3E7D-CD99-D583-58BA-A13E30179065}"/>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Deep </a:t>
            </a:r>
            <a:r>
              <a:rPr lang="es-ES" sz="4400" dirty="0" err="1">
                <a:solidFill>
                  <a:schemeClr val="tx1"/>
                </a:solidFill>
              </a:rPr>
              <a:t>Learning</a:t>
            </a:r>
            <a:r>
              <a:rPr lang="es-ES" sz="4400" dirty="0">
                <a:solidFill>
                  <a:schemeClr val="tx1"/>
                </a:solidFill>
              </a:rPr>
              <a:t> </a:t>
            </a:r>
          </a:p>
        </p:txBody>
      </p:sp>
      <p:pic>
        <p:nvPicPr>
          <p:cNvPr id="2" name="Imagen 1" descr="Diagrama&#10;&#10;El contenido generado por IA puede ser incorrecto.">
            <a:extLst>
              <a:ext uri="{FF2B5EF4-FFF2-40B4-BE49-F238E27FC236}">
                <a16:creationId xmlns:a16="http://schemas.microsoft.com/office/drawing/2014/main" id="{5E4E90BC-2F70-651F-ADE7-5EFC3ACA3DA3}"/>
              </a:ext>
            </a:extLst>
          </p:cNvPr>
          <p:cNvPicPr>
            <a:picLocks noChangeAspect="1"/>
          </p:cNvPicPr>
          <p:nvPr/>
        </p:nvPicPr>
        <p:blipFill>
          <a:blip r:embed="rId2"/>
          <a:stretch>
            <a:fillRect/>
          </a:stretch>
        </p:blipFill>
        <p:spPr>
          <a:xfrm>
            <a:off x="1001424" y="1409700"/>
            <a:ext cx="10212243" cy="4338781"/>
          </a:xfrm>
          <a:prstGeom prst="rect">
            <a:avLst/>
          </a:prstGeom>
        </p:spPr>
      </p:pic>
      <p:sp>
        <p:nvSpPr>
          <p:cNvPr id="6" name="Rectángulo 5">
            <a:extLst>
              <a:ext uri="{FF2B5EF4-FFF2-40B4-BE49-F238E27FC236}">
                <a16:creationId xmlns:a16="http://schemas.microsoft.com/office/drawing/2014/main" id="{1EC0469F-0831-CECC-5A1B-97D6D0DF4284}"/>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56802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14D28-2464-4E62-AC1F-6FD6BB96A8D0}"/>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1E7118B7-3783-586A-A982-72B47421DC74}"/>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11/46</a:t>
            </a:r>
          </a:p>
        </p:txBody>
      </p:sp>
      <p:sp>
        <p:nvSpPr>
          <p:cNvPr id="7" name="CuadroTexto 6">
            <a:extLst>
              <a:ext uri="{FF2B5EF4-FFF2-40B4-BE49-F238E27FC236}">
                <a16:creationId xmlns:a16="http://schemas.microsoft.com/office/drawing/2014/main" id="{E41252FE-B361-D6B6-EFB9-10FF2C3B0703}"/>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93128C17-0F5E-5A4A-E1FE-A3C161227152}"/>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Introducción             </a:t>
            </a:r>
          </a:p>
        </p:txBody>
      </p:sp>
      <p:sp>
        <p:nvSpPr>
          <p:cNvPr id="8" name="Rectángulo 7">
            <a:extLst>
              <a:ext uri="{FF2B5EF4-FFF2-40B4-BE49-F238E27FC236}">
                <a16:creationId xmlns:a16="http://schemas.microsoft.com/office/drawing/2014/main" id="{AD6232F6-7F82-9A46-7CF4-67B29187DA53}"/>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Deep </a:t>
            </a:r>
            <a:r>
              <a:rPr lang="es-ES" sz="4400" dirty="0" err="1">
                <a:solidFill>
                  <a:schemeClr val="tx1"/>
                </a:solidFill>
              </a:rPr>
              <a:t>Learning</a:t>
            </a:r>
            <a:r>
              <a:rPr lang="es-ES" sz="4400" dirty="0">
                <a:solidFill>
                  <a:schemeClr val="tx1"/>
                </a:solidFill>
              </a:rPr>
              <a:t> </a:t>
            </a:r>
          </a:p>
        </p:txBody>
      </p:sp>
      <p:pic>
        <p:nvPicPr>
          <p:cNvPr id="6" name="Imagen 5" descr="Diagrama&#10;&#10;El contenido generado por IA puede ser incorrecto.">
            <a:extLst>
              <a:ext uri="{FF2B5EF4-FFF2-40B4-BE49-F238E27FC236}">
                <a16:creationId xmlns:a16="http://schemas.microsoft.com/office/drawing/2014/main" id="{E75C1059-6DCE-3917-357F-8E0CC1C9C0F9}"/>
              </a:ext>
            </a:extLst>
          </p:cNvPr>
          <p:cNvPicPr>
            <a:picLocks noChangeAspect="1"/>
          </p:cNvPicPr>
          <p:nvPr/>
        </p:nvPicPr>
        <p:blipFill>
          <a:blip r:embed="rId2"/>
          <a:stretch>
            <a:fillRect/>
          </a:stretch>
        </p:blipFill>
        <p:spPr>
          <a:xfrm>
            <a:off x="2996190" y="1127125"/>
            <a:ext cx="6234257" cy="4973204"/>
          </a:xfrm>
          <a:prstGeom prst="rect">
            <a:avLst/>
          </a:prstGeom>
        </p:spPr>
      </p:pic>
      <p:sp>
        <p:nvSpPr>
          <p:cNvPr id="2" name="Rectángulo 1">
            <a:extLst>
              <a:ext uri="{FF2B5EF4-FFF2-40B4-BE49-F238E27FC236}">
                <a16:creationId xmlns:a16="http://schemas.microsoft.com/office/drawing/2014/main" id="{912B994F-74E6-DAF1-2F21-4AB879D82EA4}"/>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7520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189CD-EA86-81BD-D331-B3F3377B5E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C653A-B18C-044C-BAFE-2E9F371CDBB1}"/>
              </a:ext>
            </a:extLst>
          </p:cNvPr>
          <p:cNvSpPr>
            <a:spLocks noGrp="1"/>
          </p:cNvSpPr>
          <p:nvPr>
            <p:ph type="title"/>
          </p:nvPr>
        </p:nvSpPr>
        <p:spPr>
          <a:xfrm>
            <a:off x="838200" y="2770868"/>
            <a:ext cx="10515600" cy="1325563"/>
          </a:xfrm>
        </p:spPr>
        <p:txBody>
          <a:bodyPr>
            <a:normAutofit/>
          </a:bodyPr>
          <a:lstStyle/>
          <a:p>
            <a:pPr algn="ctr"/>
            <a:r>
              <a:rPr lang="es-ES" sz="5400" i="1" dirty="0"/>
              <a:t>Estado del arte</a:t>
            </a:r>
          </a:p>
        </p:txBody>
      </p:sp>
      <p:sp>
        <p:nvSpPr>
          <p:cNvPr id="4" name="Rectángulo 3">
            <a:extLst>
              <a:ext uri="{FF2B5EF4-FFF2-40B4-BE49-F238E27FC236}">
                <a16:creationId xmlns:a16="http://schemas.microsoft.com/office/drawing/2014/main" id="{B8130737-3D2E-4432-47F0-6E2EEA824A88}"/>
              </a:ext>
            </a:extLst>
          </p:cNvPr>
          <p:cNvSpPr/>
          <p:nvPr/>
        </p:nvSpPr>
        <p:spPr>
          <a:xfrm>
            <a:off x="4211" y="6252340"/>
            <a:ext cx="12187789"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12/46</a:t>
            </a:r>
          </a:p>
        </p:txBody>
      </p:sp>
      <p:sp>
        <p:nvSpPr>
          <p:cNvPr id="8" name="CuadroTexto 7">
            <a:extLst>
              <a:ext uri="{FF2B5EF4-FFF2-40B4-BE49-F238E27FC236}">
                <a16:creationId xmlns:a16="http://schemas.microsoft.com/office/drawing/2014/main" id="{0D03433D-29D6-5792-BBCD-FAF96DE8601F}"/>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10" name="Rectángulo 9">
            <a:extLst>
              <a:ext uri="{FF2B5EF4-FFF2-40B4-BE49-F238E27FC236}">
                <a16:creationId xmlns:a16="http://schemas.microsoft.com/office/drawing/2014/main" id="{D3BFEDFD-FA8A-2CC1-9AF4-12269218FD49}"/>
              </a:ext>
            </a:extLst>
          </p:cNvPr>
          <p:cNvSpPr/>
          <p:nvPr/>
        </p:nvSpPr>
        <p:spPr>
          <a:xfrm>
            <a:off x="0" y="0"/>
            <a:ext cx="12189892" cy="19603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26850D92-C7C6-0596-71D9-BD0E59A610B4}"/>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7513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31749-50DF-59EC-F222-0468A43BAB5B}"/>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FDC37FE4-69DE-D4A0-405B-16450135CCFA}"/>
              </a:ext>
            </a:extLst>
          </p:cNvPr>
          <p:cNvSpPr/>
          <p:nvPr/>
        </p:nvSpPr>
        <p:spPr>
          <a:xfrm>
            <a:off x="4211" y="6252340"/>
            <a:ext cx="12193069"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13/46</a:t>
            </a:r>
          </a:p>
        </p:txBody>
      </p:sp>
      <p:sp>
        <p:nvSpPr>
          <p:cNvPr id="7" name="CuadroTexto 6">
            <a:extLst>
              <a:ext uri="{FF2B5EF4-FFF2-40B4-BE49-F238E27FC236}">
                <a16:creationId xmlns:a16="http://schemas.microsoft.com/office/drawing/2014/main" id="{AC7FE643-A00D-0C1E-6D89-3987A90E9AA9}"/>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6" name="Rectángulo 5">
            <a:extLst>
              <a:ext uri="{FF2B5EF4-FFF2-40B4-BE49-F238E27FC236}">
                <a16:creationId xmlns:a16="http://schemas.microsoft.com/office/drawing/2014/main" id="{63D1F490-F70C-105F-1D61-BA4944949821}"/>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Estado del arte       </a:t>
            </a:r>
          </a:p>
        </p:txBody>
      </p:sp>
      <p:sp>
        <p:nvSpPr>
          <p:cNvPr id="9" name="Rectángulo 8">
            <a:extLst>
              <a:ext uri="{FF2B5EF4-FFF2-40B4-BE49-F238E27FC236}">
                <a16:creationId xmlns:a16="http://schemas.microsoft.com/office/drawing/2014/main" id="{E526D868-1E86-3491-6F30-AFD36A3A386D}"/>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Sistemas existentes | Proyectos universitarios</a:t>
            </a:r>
          </a:p>
        </p:txBody>
      </p:sp>
      <p:sp>
        <p:nvSpPr>
          <p:cNvPr id="10" name="CuadroTexto 9">
            <a:extLst>
              <a:ext uri="{FF2B5EF4-FFF2-40B4-BE49-F238E27FC236}">
                <a16:creationId xmlns:a16="http://schemas.microsoft.com/office/drawing/2014/main" id="{5693CB4C-F0DA-536A-6A9F-32BFC4086AB5}"/>
              </a:ext>
            </a:extLst>
          </p:cNvPr>
          <p:cNvSpPr txBox="1"/>
          <p:nvPr/>
        </p:nvSpPr>
        <p:spPr>
          <a:xfrm>
            <a:off x="40255" y="1996803"/>
            <a:ext cx="1210343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dirty="0"/>
          </a:p>
          <a:p>
            <a:pPr marL="285750" indent="-285750">
              <a:buFont typeface="Arial"/>
              <a:buChar char="•"/>
            </a:pPr>
            <a:r>
              <a:rPr lang="es-ES" dirty="0">
                <a:ea typeface="+mn-lt"/>
                <a:cs typeface="+mn-lt"/>
              </a:rPr>
              <a:t>En 2020, la Universidad Politécnica Negeri </a:t>
            </a:r>
            <a:r>
              <a:rPr lang="es-ES" dirty="0" err="1">
                <a:ea typeface="+mn-lt"/>
                <a:cs typeface="+mn-lt"/>
              </a:rPr>
              <a:t>Sriwijaya</a:t>
            </a:r>
            <a:r>
              <a:rPr lang="es-ES" dirty="0">
                <a:ea typeface="+mn-lt"/>
                <a:cs typeface="+mn-lt"/>
              </a:rPr>
              <a:t> de Indonesia, analizó el empleo de un robot recolector  de tomates rojos y verdes como proyecto piloto.</a:t>
            </a:r>
          </a:p>
          <a:p>
            <a:pPr marL="285750" indent="-285750">
              <a:buFont typeface="Arial"/>
              <a:buChar char="•"/>
            </a:pPr>
            <a:endParaRPr lang="es-ES" dirty="0"/>
          </a:p>
          <a:p>
            <a:pPr marL="285750" indent="-285750">
              <a:buFont typeface="Arial"/>
              <a:buChar char="•"/>
            </a:pPr>
            <a:r>
              <a:rPr lang="es-ES" dirty="0">
                <a:ea typeface="+mn-lt"/>
                <a:cs typeface="+mn-lt"/>
              </a:rPr>
              <a:t>A pesar de la diferencia en el tipo de cultivo, el estudio resulta relevante debido a la similitud en los principios de detección y recolección de frutos.</a:t>
            </a:r>
          </a:p>
          <a:p>
            <a:pPr marL="285750" indent="-285750">
              <a:buFont typeface="Arial"/>
              <a:buChar char="•"/>
            </a:pPr>
            <a:endParaRPr lang="es-ES" dirty="0">
              <a:ea typeface="+mn-lt"/>
              <a:cs typeface="+mn-lt"/>
            </a:endParaRPr>
          </a:p>
          <a:p>
            <a:pPr marL="285750" indent="-285750">
              <a:buFont typeface="Arial"/>
              <a:buChar char="•"/>
            </a:pPr>
            <a:r>
              <a:rPr lang="es-ES" dirty="0">
                <a:ea typeface="+mn-lt"/>
                <a:cs typeface="+mn-lt"/>
              </a:rPr>
              <a:t>Al tratarse de un prototipo básico lo convierte en un punto de partida útil para proyectos de investigación enfocados en la automatización agrícola aplicada a fresas.</a:t>
            </a:r>
            <a:endParaRPr lang="es-ES" dirty="0"/>
          </a:p>
          <a:p>
            <a:pPr>
              <a:buFont typeface="Arial"/>
              <a:buChar char="•"/>
            </a:pPr>
            <a:endParaRPr lang="es-ES" dirty="0"/>
          </a:p>
        </p:txBody>
      </p:sp>
      <p:sp>
        <p:nvSpPr>
          <p:cNvPr id="2" name="Rectángulo 1">
            <a:extLst>
              <a:ext uri="{FF2B5EF4-FFF2-40B4-BE49-F238E27FC236}">
                <a16:creationId xmlns:a16="http://schemas.microsoft.com/office/drawing/2014/main" id="{E1504486-4781-5E27-B580-19A18B2534C1}"/>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61873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92E91-BBB9-0A01-2218-A9F318747722}"/>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4B443BED-3F49-F4DC-34D7-F330B2A89E1F}"/>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14/46</a:t>
            </a:r>
          </a:p>
        </p:txBody>
      </p:sp>
      <p:sp>
        <p:nvSpPr>
          <p:cNvPr id="7" name="CuadroTexto 6">
            <a:extLst>
              <a:ext uri="{FF2B5EF4-FFF2-40B4-BE49-F238E27FC236}">
                <a16:creationId xmlns:a16="http://schemas.microsoft.com/office/drawing/2014/main" id="{18300ED3-6D20-FA1E-753D-7A4CC329AE6D}"/>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6" name="Rectángulo 5">
            <a:extLst>
              <a:ext uri="{FF2B5EF4-FFF2-40B4-BE49-F238E27FC236}">
                <a16:creationId xmlns:a16="http://schemas.microsoft.com/office/drawing/2014/main" id="{DCDA2014-788B-BF21-0826-9F5513744EB0}"/>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Estado del arte       </a:t>
            </a:r>
          </a:p>
        </p:txBody>
      </p:sp>
      <p:sp>
        <p:nvSpPr>
          <p:cNvPr id="9" name="Rectángulo 8">
            <a:extLst>
              <a:ext uri="{FF2B5EF4-FFF2-40B4-BE49-F238E27FC236}">
                <a16:creationId xmlns:a16="http://schemas.microsoft.com/office/drawing/2014/main" id="{0047D3C9-FDB5-83B4-CD73-65AB9F49B3A8}"/>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Sistemas existentes | Proyectos universitarios</a:t>
            </a:r>
          </a:p>
        </p:txBody>
      </p:sp>
      <p:pic>
        <p:nvPicPr>
          <p:cNvPr id="3" name="Imagen 2" descr="Diagrama&#10;&#10;El contenido generado por IA puede ser incorrecto.">
            <a:extLst>
              <a:ext uri="{FF2B5EF4-FFF2-40B4-BE49-F238E27FC236}">
                <a16:creationId xmlns:a16="http://schemas.microsoft.com/office/drawing/2014/main" id="{71F02E2F-08B2-37DE-FF53-214D3CB9BAA4}"/>
              </a:ext>
            </a:extLst>
          </p:cNvPr>
          <p:cNvPicPr>
            <a:picLocks noChangeAspect="1"/>
          </p:cNvPicPr>
          <p:nvPr/>
        </p:nvPicPr>
        <p:blipFill>
          <a:blip r:embed="rId2"/>
          <a:stretch>
            <a:fillRect/>
          </a:stretch>
        </p:blipFill>
        <p:spPr>
          <a:xfrm>
            <a:off x="6206" y="1353417"/>
            <a:ext cx="7884680" cy="4139623"/>
          </a:xfrm>
          <a:prstGeom prst="rect">
            <a:avLst/>
          </a:prstGeom>
        </p:spPr>
      </p:pic>
      <p:pic>
        <p:nvPicPr>
          <p:cNvPr id="2" name="Imagen 1" descr="Diagrama, Esquemático&#10;&#10;El contenido generado por IA puede ser incorrecto.">
            <a:extLst>
              <a:ext uri="{FF2B5EF4-FFF2-40B4-BE49-F238E27FC236}">
                <a16:creationId xmlns:a16="http://schemas.microsoft.com/office/drawing/2014/main" id="{7E82A36A-CC66-9A45-C4C8-744C9D6CFA91}"/>
              </a:ext>
            </a:extLst>
          </p:cNvPr>
          <p:cNvPicPr>
            <a:picLocks noChangeAspect="1"/>
          </p:cNvPicPr>
          <p:nvPr/>
        </p:nvPicPr>
        <p:blipFill>
          <a:blip r:embed="rId3"/>
          <a:stretch>
            <a:fillRect/>
          </a:stretch>
        </p:blipFill>
        <p:spPr>
          <a:xfrm>
            <a:off x="3982172" y="1577829"/>
            <a:ext cx="8233929" cy="3713884"/>
          </a:xfrm>
          <a:prstGeom prst="rect">
            <a:avLst/>
          </a:prstGeom>
        </p:spPr>
      </p:pic>
      <p:sp>
        <p:nvSpPr>
          <p:cNvPr id="8" name="Rectángulo 7">
            <a:extLst>
              <a:ext uri="{FF2B5EF4-FFF2-40B4-BE49-F238E27FC236}">
                <a16:creationId xmlns:a16="http://schemas.microsoft.com/office/drawing/2014/main" id="{0753F68B-2346-D932-54ED-044DB05691FD}"/>
              </a:ext>
            </a:extLst>
          </p:cNvPr>
          <p:cNvSpPr/>
          <p:nvPr/>
        </p:nvSpPr>
        <p:spPr>
          <a:xfrm>
            <a:off x="4056300" y="1212560"/>
            <a:ext cx="4806933" cy="3608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E896AA61-72CB-4AD4-443C-DDB9FE2424C9}"/>
              </a:ext>
            </a:extLst>
          </p:cNvPr>
          <p:cNvSpPr/>
          <p:nvPr/>
        </p:nvSpPr>
        <p:spPr>
          <a:xfrm>
            <a:off x="4056300" y="5288105"/>
            <a:ext cx="4806933" cy="3608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E0A3D476-969C-0469-3968-35F438E69218}"/>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9518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7C4E-DAC5-C5F9-EB29-38DF61BF8AF7}"/>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98C5241A-8A22-CED2-8046-54796E0B3EE6}"/>
              </a:ext>
            </a:extLst>
          </p:cNvPr>
          <p:cNvSpPr/>
          <p:nvPr/>
        </p:nvSpPr>
        <p:spPr>
          <a:xfrm>
            <a:off x="4211" y="6252340"/>
            <a:ext cx="12193069"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15/46</a:t>
            </a:r>
          </a:p>
        </p:txBody>
      </p:sp>
      <p:sp>
        <p:nvSpPr>
          <p:cNvPr id="7" name="CuadroTexto 6">
            <a:extLst>
              <a:ext uri="{FF2B5EF4-FFF2-40B4-BE49-F238E27FC236}">
                <a16:creationId xmlns:a16="http://schemas.microsoft.com/office/drawing/2014/main" id="{D97B6CA2-87FF-F5C1-A075-48540105E08E}"/>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6" name="Rectángulo 5">
            <a:extLst>
              <a:ext uri="{FF2B5EF4-FFF2-40B4-BE49-F238E27FC236}">
                <a16:creationId xmlns:a16="http://schemas.microsoft.com/office/drawing/2014/main" id="{75F32233-952E-1349-6287-DD8770553EC4}"/>
              </a:ext>
            </a:extLst>
          </p:cNvPr>
          <p:cNvSpPr/>
          <p:nvPr/>
        </p:nvSpPr>
        <p:spPr>
          <a:xfrm>
            <a:off x="0" y="-76199"/>
            <a:ext cx="12175889"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Estado del arte       </a:t>
            </a:r>
          </a:p>
        </p:txBody>
      </p:sp>
      <p:sp>
        <p:nvSpPr>
          <p:cNvPr id="9" name="Rectángulo 8">
            <a:extLst>
              <a:ext uri="{FF2B5EF4-FFF2-40B4-BE49-F238E27FC236}">
                <a16:creationId xmlns:a16="http://schemas.microsoft.com/office/drawing/2014/main" id="{385FE3CA-7EDD-C6E3-D7AF-6976F1843E97}"/>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Sistemas existentes | </a:t>
            </a:r>
            <a:r>
              <a:rPr lang="es-ES" sz="4400" dirty="0" err="1">
                <a:solidFill>
                  <a:schemeClr val="tx1"/>
                </a:solidFill>
              </a:rPr>
              <a:t>Agrobot</a:t>
            </a:r>
          </a:p>
        </p:txBody>
      </p:sp>
      <p:sp>
        <p:nvSpPr>
          <p:cNvPr id="10" name="CuadroTexto 9">
            <a:extLst>
              <a:ext uri="{FF2B5EF4-FFF2-40B4-BE49-F238E27FC236}">
                <a16:creationId xmlns:a16="http://schemas.microsoft.com/office/drawing/2014/main" id="{163EA749-D5B5-0B92-60BF-058CDCC15F65}"/>
              </a:ext>
            </a:extLst>
          </p:cNvPr>
          <p:cNvSpPr txBox="1"/>
          <p:nvPr/>
        </p:nvSpPr>
        <p:spPr>
          <a:xfrm>
            <a:off x="72452" y="1862323"/>
            <a:ext cx="1210343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t>Primer prototipo en 2009, en Huelva, a través del Centro de Innovación y Tecnología. Identificaba los frutos maduros y los recogía sin dañarlos, siendo capaz de clasificarlas y colocarlas en los envases que recorren las cintas transportadoras.</a:t>
            </a:r>
            <a:endParaRPr lang="es-ES"/>
          </a:p>
          <a:p>
            <a:pPr marL="285750" indent="-285750">
              <a:buFont typeface="Arial"/>
              <a:buChar char="•"/>
            </a:pPr>
            <a:endParaRPr lang="es-ES" dirty="0"/>
          </a:p>
          <a:p>
            <a:pPr marL="285750" indent="-285750">
              <a:buFont typeface="Arial"/>
              <a:buChar char="•"/>
            </a:pPr>
            <a:r>
              <a:rPr lang="es-ES" dirty="0">
                <a:ea typeface="+mn-lt"/>
                <a:cs typeface="+mn-lt"/>
              </a:rPr>
              <a:t>El  </a:t>
            </a:r>
            <a:r>
              <a:rPr lang="es-ES" dirty="0" err="1">
                <a:ea typeface="+mn-lt"/>
                <a:cs typeface="+mn-lt"/>
              </a:rPr>
              <a:t>Agrobot</a:t>
            </a:r>
            <a:r>
              <a:rPr lang="es-ES" dirty="0">
                <a:ea typeface="+mn-lt"/>
                <a:cs typeface="+mn-lt"/>
              </a:rPr>
              <a:t> SW 6010, es una cosechadora de fresas que es capaz de recoger de la mata solo la fruta que está madura mediante inteligencia artificial con 30 brazos robóticos que incorporan una cámara con visión artificial que detecta el grado de madurez de la fruta en tiempo real.</a:t>
            </a:r>
          </a:p>
          <a:p>
            <a:pPr marL="285750" indent="-285750">
              <a:buFont typeface="Arial"/>
              <a:buChar char="•"/>
            </a:pPr>
            <a:endParaRPr lang="es-ES" dirty="0">
              <a:ea typeface="+mn-lt"/>
              <a:cs typeface="+mn-lt"/>
            </a:endParaRPr>
          </a:p>
          <a:p>
            <a:pPr marL="285750" indent="-285750">
              <a:buFont typeface="Arial"/>
              <a:buChar char="•"/>
            </a:pPr>
            <a:r>
              <a:rPr lang="es-ES" dirty="0">
                <a:ea typeface="+mn-lt"/>
                <a:cs typeface="+mn-lt"/>
              </a:rPr>
              <a:t>Fabricado en acero inoxidable y aluminio, el </a:t>
            </a:r>
            <a:r>
              <a:rPr lang="es-ES" dirty="0" err="1">
                <a:ea typeface="+mn-lt"/>
                <a:cs typeface="+mn-lt"/>
              </a:rPr>
              <a:t>Agrobot</a:t>
            </a:r>
            <a:r>
              <a:rPr lang="es-ES" dirty="0">
                <a:ea typeface="+mn-lt"/>
                <a:cs typeface="+mn-lt"/>
              </a:rPr>
              <a:t> E-Series se adapta a cualquier configuración agrícola.  Con sensores de profundidad infrarrojos y en color integrados, que evalúan el grado de madurez de la fruta, incorporando a su vez, sensores </a:t>
            </a:r>
            <a:r>
              <a:rPr lang="es-ES" dirty="0" err="1">
                <a:ea typeface="+mn-lt"/>
                <a:cs typeface="+mn-lt"/>
              </a:rPr>
              <a:t>LiDAR</a:t>
            </a:r>
            <a:r>
              <a:rPr lang="es-ES" dirty="0">
                <a:ea typeface="+mn-lt"/>
                <a:cs typeface="+mn-lt"/>
              </a:rPr>
              <a:t> que se encargan de la seguridad de los trabajadores circundantes.</a:t>
            </a:r>
            <a:endParaRPr lang="es-ES" dirty="0"/>
          </a:p>
        </p:txBody>
      </p:sp>
      <p:sp>
        <p:nvSpPr>
          <p:cNvPr id="2" name="Rectángulo 1">
            <a:extLst>
              <a:ext uri="{FF2B5EF4-FFF2-40B4-BE49-F238E27FC236}">
                <a16:creationId xmlns:a16="http://schemas.microsoft.com/office/drawing/2014/main" id="{DF6D000F-581B-5670-54AE-1EA0BDFDE516}"/>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68401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FC0D5-B8D3-10B5-F8E7-35BDF4327104}"/>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EC84082A-B1CB-B8F1-8D7D-A647474F1755}"/>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16/46</a:t>
            </a:r>
          </a:p>
        </p:txBody>
      </p:sp>
      <p:sp>
        <p:nvSpPr>
          <p:cNvPr id="7" name="CuadroTexto 6">
            <a:extLst>
              <a:ext uri="{FF2B5EF4-FFF2-40B4-BE49-F238E27FC236}">
                <a16:creationId xmlns:a16="http://schemas.microsoft.com/office/drawing/2014/main" id="{508B2CBF-285D-3F4F-1AA2-30EF40AC82E4}"/>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6" name="Rectángulo 5">
            <a:extLst>
              <a:ext uri="{FF2B5EF4-FFF2-40B4-BE49-F238E27FC236}">
                <a16:creationId xmlns:a16="http://schemas.microsoft.com/office/drawing/2014/main" id="{8DE6EA9D-83E2-25ED-14CF-42F9FEA41C4E}"/>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Estado del arte       </a:t>
            </a:r>
          </a:p>
        </p:txBody>
      </p:sp>
      <p:sp>
        <p:nvSpPr>
          <p:cNvPr id="9" name="Rectángulo 8">
            <a:extLst>
              <a:ext uri="{FF2B5EF4-FFF2-40B4-BE49-F238E27FC236}">
                <a16:creationId xmlns:a16="http://schemas.microsoft.com/office/drawing/2014/main" id="{7EC5D737-0CC2-FA0A-A68F-ACD514176CB8}"/>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Sistemas existentes | </a:t>
            </a:r>
            <a:r>
              <a:rPr lang="es-ES" sz="4400" dirty="0" err="1">
                <a:solidFill>
                  <a:schemeClr val="tx1"/>
                </a:solidFill>
              </a:rPr>
              <a:t>Agrobot</a:t>
            </a:r>
          </a:p>
        </p:txBody>
      </p:sp>
      <p:pic>
        <p:nvPicPr>
          <p:cNvPr id="2" name="Imagen 1" descr="Imagen que contiene tabla, edificio, comida, manzana&#10;&#10;El contenido generado por IA puede ser incorrecto.">
            <a:extLst>
              <a:ext uri="{FF2B5EF4-FFF2-40B4-BE49-F238E27FC236}">
                <a16:creationId xmlns:a16="http://schemas.microsoft.com/office/drawing/2014/main" id="{102B672A-6774-9244-20CB-C68E5B9D8356}"/>
              </a:ext>
            </a:extLst>
          </p:cNvPr>
          <p:cNvPicPr>
            <a:picLocks noChangeAspect="1"/>
          </p:cNvPicPr>
          <p:nvPr/>
        </p:nvPicPr>
        <p:blipFill>
          <a:blip r:embed="rId2"/>
          <a:stretch>
            <a:fillRect/>
          </a:stretch>
        </p:blipFill>
        <p:spPr>
          <a:xfrm>
            <a:off x="-850" y="1821584"/>
            <a:ext cx="6534150" cy="3676650"/>
          </a:xfrm>
          <a:prstGeom prst="rect">
            <a:avLst/>
          </a:prstGeom>
        </p:spPr>
      </p:pic>
      <p:pic>
        <p:nvPicPr>
          <p:cNvPr id="3" name="Imagen 2" descr="Imagen que contiene lego, tabla, cocina, camioneta&#10;&#10;El contenido generado por IA puede ser incorrecto.">
            <a:extLst>
              <a:ext uri="{FF2B5EF4-FFF2-40B4-BE49-F238E27FC236}">
                <a16:creationId xmlns:a16="http://schemas.microsoft.com/office/drawing/2014/main" id="{E6703A62-E195-7A37-DBA1-D41DD6C0EE12}"/>
              </a:ext>
            </a:extLst>
          </p:cNvPr>
          <p:cNvPicPr>
            <a:picLocks noChangeAspect="1"/>
          </p:cNvPicPr>
          <p:nvPr/>
        </p:nvPicPr>
        <p:blipFill>
          <a:blip r:embed="rId3"/>
          <a:stretch>
            <a:fillRect/>
          </a:stretch>
        </p:blipFill>
        <p:spPr>
          <a:xfrm>
            <a:off x="5365627" y="1817559"/>
            <a:ext cx="6865645" cy="3788608"/>
          </a:xfrm>
          <a:prstGeom prst="rect">
            <a:avLst/>
          </a:prstGeom>
        </p:spPr>
      </p:pic>
      <p:sp>
        <p:nvSpPr>
          <p:cNvPr id="8" name="Rectángulo 7">
            <a:extLst>
              <a:ext uri="{FF2B5EF4-FFF2-40B4-BE49-F238E27FC236}">
                <a16:creationId xmlns:a16="http://schemas.microsoft.com/office/drawing/2014/main" id="{6F7D17AE-A21C-438C-92BA-DE8A37AE36D9}"/>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73763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7FFD6-322C-EAF5-C20F-68F493F7C3AD}"/>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089A9EFB-FD57-CAE2-EC4B-AA1332B6AD8E}"/>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17/46</a:t>
            </a:r>
          </a:p>
        </p:txBody>
      </p:sp>
      <p:sp>
        <p:nvSpPr>
          <p:cNvPr id="7" name="CuadroTexto 6">
            <a:extLst>
              <a:ext uri="{FF2B5EF4-FFF2-40B4-BE49-F238E27FC236}">
                <a16:creationId xmlns:a16="http://schemas.microsoft.com/office/drawing/2014/main" id="{6E99522B-B971-60DE-66D8-6984B2E9028C}"/>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6" name="Rectángulo 5">
            <a:extLst>
              <a:ext uri="{FF2B5EF4-FFF2-40B4-BE49-F238E27FC236}">
                <a16:creationId xmlns:a16="http://schemas.microsoft.com/office/drawing/2014/main" id="{7D6C67FF-8934-CB5D-F5DE-4DECED61B131}"/>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Estado del arte       </a:t>
            </a:r>
          </a:p>
        </p:txBody>
      </p:sp>
      <p:sp>
        <p:nvSpPr>
          <p:cNvPr id="9" name="Rectángulo 8">
            <a:extLst>
              <a:ext uri="{FF2B5EF4-FFF2-40B4-BE49-F238E27FC236}">
                <a16:creationId xmlns:a16="http://schemas.microsoft.com/office/drawing/2014/main" id="{D672FB57-C260-0609-E531-4F3FDBE06BA4}"/>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Sistemas existentes | </a:t>
            </a:r>
            <a:r>
              <a:rPr lang="es-ES" sz="4400" dirty="0" err="1">
                <a:solidFill>
                  <a:schemeClr val="tx1"/>
                </a:solidFill>
              </a:rPr>
              <a:t>Octinion</a:t>
            </a:r>
          </a:p>
        </p:txBody>
      </p:sp>
      <p:sp>
        <p:nvSpPr>
          <p:cNvPr id="8" name="CuadroTexto 7">
            <a:extLst>
              <a:ext uri="{FF2B5EF4-FFF2-40B4-BE49-F238E27FC236}">
                <a16:creationId xmlns:a16="http://schemas.microsoft.com/office/drawing/2014/main" id="{29FC9B41-5BD7-9CCD-6A31-E82B100DBBEF}"/>
              </a:ext>
            </a:extLst>
          </p:cNvPr>
          <p:cNvSpPr txBox="1"/>
          <p:nvPr/>
        </p:nvSpPr>
        <p:spPr>
          <a:xfrm>
            <a:off x="18023" y="1383351"/>
            <a:ext cx="1210343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ea typeface="+mn-lt"/>
                <a:cs typeface="+mn-lt"/>
              </a:rPr>
              <a:t>La empresa belga de I+D </a:t>
            </a:r>
            <a:r>
              <a:rPr lang="es-ES" dirty="0" err="1">
                <a:ea typeface="+mn-lt"/>
                <a:cs typeface="+mn-lt"/>
              </a:rPr>
              <a:t>agrı́cola</a:t>
            </a:r>
            <a:r>
              <a:rPr lang="es-ES" dirty="0">
                <a:ea typeface="+mn-lt"/>
                <a:cs typeface="+mn-lt"/>
              </a:rPr>
              <a:t> </a:t>
            </a:r>
            <a:r>
              <a:rPr lang="es-ES" dirty="0" err="1">
                <a:ea typeface="+mn-lt"/>
                <a:cs typeface="+mn-lt"/>
              </a:rPr>
              <a:t>Octinion</a:t>
            </a:r>
            <a:r>
              <a:rPr lang="es-ES" dirty="0">
                <a:ea typeface="+mn-lt"/>
                <a:cs typeface="+mn-lt"/>
              </a:rPr>
              <a:t> desarrolló un prototipo de robot recolector de fresas en 2017, que recoge los frutos de forma totalmente autónoma basándose en el método de cultivo habitual (sobremesa).</a:t>
            </a:r>
          </a:p>
          <a:p>
            <a:pPr marL="285750" indent="-285750">
              <a:buFont typeface="Arial"/>
              <a:buChar char="•"/>
            </a:pPr>
            <a:endParaRPr lang="es-ES" dirty="0"/>
          </a:p>
          <a:p>
            <a:pPr marL="285750" indent="-285750">
              <a:buFont typeface="Arial"/>
              <a:buChar char="•"/>
            </a:pPr>
            <a:r>
              <a:rPr lang="es-ES" dirty="0"/>
              <a:t>Este robot, está formado por:</a:t>
            </a:r>
          </a:p>
          <a:p>
            <a:endParaRPr lang="es-ES" dirty="0"/>
          </a:p>
          <a:p>
            <a:pPr marL="742950" lvl="1" indent="-285750">
              <a:buFont typeface="Wingdings"/>
              <a:buChar char="§"/>
            </a:pPr>
            <a:r>
              <a:rPr lang="es-ES" dirty="0"/>
              <a:t>Una plataforma eléctrica con una </a:t>
            </a:r>
            <a:r>
              <a:rPr lang="es-ES" err="1"/>
              <a:t>baterı́a</a:t>
            </a:r>
            <a:r>
              <a:rPr lang="es-ES" dirty="0"/>
              <a:t> recargable</a:t>
            </a:r>
          </a:p>
          <a:p>
            <a:pPr marL="742950" lvl="1" indent="-285750">
              <a:buFont typeface="Wingdings"/>
              <a:buChar char="§"/>
            </a:pPr>
            <a:r>
              <a:rPr lang="es-ES" dirty="0"/>
              <a:t>Un sistema de localización (codificadores de rueda, giroscopio y sistema de posicionamiento en interiores de banda ultra ancha (UWB))</a:t>
            </a:r>
          </a:p>
          <a:p>
            <a:pPr marL="742950" lvl="1" indent="-285750">
              <a:buFont typeface="Wingdings"/>
              <a:buChar char="§"/>
            </a:pPr>
            <a:r>
              <a:rPr lang="es-ES" dirty="0"/>
              <a:t>Tres cámaras RGB para la detección de las fresas mediante visión artificial </a:t>
            </a:r>
          </a:p>
          <a:p>
            <a:pPr marL="742950" lvl="1" indent="-285750">
              <a:buFont typeface="Wingdings"/>
              <a:buChar char="§"/>
            </a:pPr>
            <a:r>
              <a:rPr lang="es-ES" dirty="0"/>
              <a:t>Un brazo robótico diseñado a medida </a:t>
            </a:r>
          </a:p>
          <a:p>
            <a:pPr marL="742950" lvl="1" indent="-285750">
              <a:buFont typeface="Wingdings"/>
              <a:buChar char="§"/>
            </a:pPr>
            <a:r>
              <a:rPr lang="es-ES" dirty="0"/>
              <a:t>Pinza que se acopla al extremo del brazo robótico</a:t>
            </a:r>
          </a:p>
          <a:p>
            <a:pPr marL="742950" lvl="1" indent="-285750">
              <a:buFont typeface="Wingdings"/>
              <a:buChar char="§"/>
            </a:pPr>
            <a:r>
              <a:rPr lang="es-ES" dirty="0"/>
              <a:t>Un módulo de gestión o manipulación </a:t>
            </a:r>
            <a:r>
              <a:rPr lang="es-ES" err="1"/>
              <a:t>logı́stica</a:t>
            </a:r>
            <a:r>
              <a:rPr lang="es-ES" dirty="0"/>
              <a:t> consistente en varias cestas</a:t>
            </a:r>
          </a:p>
          <a:p>
            <a:pPr marL="742950" lvl="1" indent="-285750">
              <a:buFont typeface="Wingdings"/>
              <a:buChar char="§"/>
            </a:pPr>
            <a:r>
              <a:rPr lang="es-ES" dirty="0"/>
              <a:t>Un módulo de control de calidad que clasifica las fresas detectadas en función de su madurez, forma y tamaño.</a:t>
            </a:r>
          </a:p>
          <a:p>
            <a:pPr marL="285750" indent="-285750">
              <a:buFont typeface="Arial"/>
              <a:buChar char="•"/>
            </a:pPr>
            <a:endParaRPr lang="es-ES" dirty="0"/>
          </a:p>
          <a:p>
            <a:pPr marL="285750" indent="-285750">
              <a:buFont typeface="Arial"/>
              <a:buChar char="•"/>
            </a:pPr>
            <a:r>
              <a:rPr lang="es-ES" dirty="0">
                <a:ea typeface="+mn-lt"/>
                <a:cs typeface="+mn-lt"/>
              </a:rPr>
              <a:t>Todo esto le permite al robot recoger al menos el 70 % de las fresas maduras sin dañarlas  y depositarla en una cesta (caja en la que se colocan las fresas).</a:t>
            </a:r>
            <a:endParaRPr lang="es-ES" dirty="0"/>
          </a:p>
        </p:txBody>
      </p:sp>
      <p:sp>
        <p:nvSpPr>
          <p:cNvPr id="2" name="Rectángulo 1">
            <a:extLst>
              <a:ext uri="{FF2B5EF4-FFF2-40B4-BE49-F238E27FC236}">
                <a16:creationId xmlns:a16="http://schemas.microsoft.com/office/drawing/2014/main" id="{2FD65A0B-7991-6D39-F062-D31B8A712A27}"/>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6367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BA61F-5B94-6E66-B3F2-A89FF2C8AD7B}"/>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EF5D86BD-BBA7-E8E8-3B46-13DF60BC5280}"/>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18/46</a:t>
            </a:r>
          </a:p>
        </p:txBody>
      </p:sp>
      <p:sp>
        <p:nvSpPr>
          <p:cNvPr id="7" name="CuadroTexto 6">
            <a:extLst>
              <a:ext uri="{FF2B5EF4-FFF2-40B4-BE49-F238E27FC236}">
                <a16:creationId xmlns:a16="http://schemas.microsoft.com/office/drawing/2014/main" id="{8D33A866-8C4D-28B9-3B9A-A04A2CC83FED}"/>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6" name="Rectángulo 5">
            <a:extLst>
              <a:ext uri="{FF2B5EF4-FFF2-40B4-BE49-F238E27FC236}">
                <a16:creationId xmlns:a16="http://schemas.microsoft.com/office/drawing/2014/main" id="{EFBBD891-5663-7892-E83F-A333CF3132D5}"/>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Estado del arte       </a:t>
            </a:r>
          </a:p>
        </p:txBody>
      </p:sp>
      <p:sp>
        <p:nvSpPr>
          <p:cNvPr id="9" name="Rectángulo 8">
            <a:extLst>
              <a:ext uri="{FF2B5EF4-FFF2-40B4-BE49-F238E27FC236}">
                <a16:creationId xmlns:a16="http://schemas.microsoft.com/office/drawing/2014/main" id="{E5EBEAAB-881A-EECC-EDD6-C393017C357A}"/>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Sistemas existentes | </a:t>
            </a:r>
            <a:r>
              <a:rPr lang="es-ES" sz="4400" dirty="0" err="1">
                <a:solidFill>
                  <a:schemeClr val="tx1"/>
                </a:solidFill>
              </a:rPr>
              <a:t>Octinion</a:t>
            </a:r>
          </a:p>
        </p:txBody>
      </p:sp>
      <p:pic>
        <p:nvPicPr>
          <p:cNvPr id="2" name="Imagen 1" descr="Diagrama&#10;&#10;El contenido generado por IA puede ser incorrecto.">
            <a:extLst>
              <a:ext uri="{FF2B5EF4-FFF2-40B4-BE49-F238E27FC236}">
                <a16:creationId xmlns:a16="http://schemas.microsoft.com/office/drawing/2014/main" id="{92B1E61D-0975-FE5E-1798-F54DF4CA2A51}"/>
              </a:ext>
            </a:extLst>
          </p:cNvPr>
          <p:cNvPicPr>
            <a:picLocks noChangeAspect="1"/>
          </p:cNvPicPr>
          <p:nvPr/>
        </p:nvPicPr>
        <p:blipFill>
          <a:blip r:embed="rId2"/>
          <a:stretch>
            <a:fillRect/>
          </a:stretch>
        </p:blipFill>
        <p:spPr>
          <a:xfrm>
            <a:off x="1497157" y="1126693"/>
            <a:ext cx="9243867" cy="4997160"/>
          </a:xfrm>
          <a:prstGeom prst="rect">
            <a:avLst/>
          </a:prstGeom>
        </p:spPr>
      </p:pic>
      <p:sp>
        <p:nvSpPr>
          <p:cNvPr id="3" name="Rectángulo 2">
            <a:extLst>
              <a:ext uri="{FF2B5EF4-FFF2-40B4-BE49-F238E27FC236}">
                <a16:creationId xmlns:a16="http://schemas.microsoft.com/office/drawing/2014/main" id="{124983B6-404D-9D66-6FF0-0B2274B1762A}"/>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78693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7C477-B974-648F-D7A1-4975EC69957D}"/>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B51240D4-3602-14E9-A1DF-2D10C0779FAE}"/>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19/46</a:t>
            </a:r>
          </a:p>
        </p:txBody>
      </p:sp>
      <p:sp>
        <p:nvSpPr>
          <p:cNvPr id="7" name="CuadroTexto 6">
            <a:extLst>
              <a:ext uri="{FF2B5EF4-FFF2-40B4-BE49-F238E27FC236}">
                <a16:creationId xmlns:a16="http://schemas.microsoft.com/office/drawing/2014/main" id="{96B53737-2257-B762-050D-0C686ACF70BB}"/>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6" name="Rectángulo 5">
            <a:extLst>
              <a:ext uri="{FF2B5EF4-FFF2-40B4-BE49-F238E27FC236}">
                <a16:creationId xmlns:a16="http://schemas.microsoft.com/office/drawing/2014/main" id="{FECF780A-511F-FD4F-8B2F-75366C1B025B}"/>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Estado del arte       </a:t>
            </a:r>
          </a:p>
        </p:txBody>
      </p:sp>
      <p:sp>
        <p:nvSpPr>
          <p:cNvPr id="9" name="Rectángulo 8">
            <a:extLst>
              <a:ext uri="{FF2B5EF4-FFF2-40B4-BE49-F238E27FC236}">
                <a16:creationId xmlns:a16="http://schemas.microsoft.com/office/drawing/2014/main" id="{6A00D8EF-0098-7995-9EC9-2993BD99F3FF}"/>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Sistemas existentes | </a:t>
            </a:r>
            <a:r>
              <a:rPr lang="es-ES" sz="4400" dirty="0" err="1">
                <a:solidFill>
                  <a:schemeClr val="tx1"/>
                </a:solidFill>
              </a:rPr>
              <a:t>Dogtooth</a:t>
            </a:r>
          </a:p>
        </p:txBody>
      </p:sp>
      <p:sp>
        <p:nvSpPr>
          <p:cNvPr id="8" name="CuadroTexto 7">
            <a:extLst>
              <a:ext uri="{FF2B5EF4-FFF2-40B4-BE49-F238E27FC236}">
                <a16:creationId xmlns:a16="http://schemas.microsoft.com/office/drawing/2014/main" id="{F30C5692-E981-F99C-6D34-84CB816C2638}"/>
              </a:ext>
            </a:extLst>
          </p:cNvPr>
          <p:cNvSpPr txBox="1"/>
          <p:nvPr/>
        </p:nvSpPr>
        <p:spPr>
          <a:xfrm>
            <a:off x="52659" y="2133806"/>
            <a:ext cx="1210343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ea typeface="+mn-lt"/>
                <a:cs typeface="+mn-lt"/>
              </a:rPr>
              <a:t>El sistema </a:t>
            </a:r>
            <a:r>
              <a:rPr lang="es-ES" dirty="0" err="1">
                <a:ea typeface="+mn-lt"/>
                <a:cs typeface="+mn-lt"/>
              </a:rPr>
              <a:t>Dogtooth</a:t>
            </a:r>
            <a:r>
              <a:rPr lang="es-ES" dirty="0">
                <a:ea typeface="+mn-lt"/>
                <a:cs typeface="+mn-lt"/>
              </a:rPr>
              <a:t> de Cambridge (Reino Unido) fue desarrollado para mejorar las operaciones de recogida de frutos rojos siendo capaz de navegar por hileras de fresas y frambuesas, detectar y localizar las maduras, así como recoger y comprobar la fruta antes de colocarla en un cesto.</a:t>
            </a:r>
          </a:p>
          <a:p>
            <a:pPr marL="285750" indent="-285750">
              <a:buFont typeface="Arial"/>
              <a:buChar char="•"/>
            </a:pPr>
            <a:endParaRPr lang="es-ES" dirty="0">
              <a:ea typeface="+mn-lt"/>
              <a:cs typeface="+mn-lt"/>
            </a:endParaRPr>
          </a:p>
          <a:p>
            <a:pPr marL="285750" indent="-285750">
              <a:buFont typeface="Arial"/>
              <a:buChar char="•"/>
            </a:pPr>
            <a:r>
              <a:rPr lang="es-ES" dirty="0"/>
              <a:t>Parte de un robot industrial</a:t>
            </a:r>
          </a:p>
          <a:p>
            <a:pPr marL="285750" indent="-285750">
              <a:buFont typeface="Arial"/>
              <a:buChar char="•"/>
            </a:pPr>
            <a:endParaRPr lang="es-ES" dirty="0"/>
          </a:p>
          <a:p>
            <a:pPr marL="285750" indent="-285750">
              <a:buFont typeface="Arial"/>
              <a:buChar char="•"/>
            </a:pPr>
            <a:r>
              <a:rPr lang="es-ES" dirty="0">
                <a:ea typeface="+mn-lt"/>
                <a:cs typeface="+mn-lt"/>
              </a:rPr>
              <a:t>Se encuentra en fase de prototipo</a:t>
            </a:r>
            <a:endParaRPr lang="es-ES"/>
          </a:p>
          <a:p>
            <a:pPr marL="285750" indent="-285750">
              <a:buFont typeface="Arial"/>
              <a:buChar char="•"/>
            </a:pPr>
            <a:endParaRPr lang="es-ES" dirty="0"/>
          </a:p>
          <a:p>
            <a:endParaRPr lang="es-ES" dirty="0"/>
          </a:p>
        </p:txBody>
      </p:sp>
      <p:sp>
        <p:nvSpPr>
          <p:cNvPr id="2" name="Rectángulo 1">
            <a:extLst>
              <a:ext uri="{FF2B5EF4-FFF2-40B4-BE49-F238E27FC236}">
                <a16:creationId xmlns:a16="http://schemas.microsoft.com/office/drawing/2014/main" id="{29DFE9E8-3567-6ADF-8B9A-8805B2C17AEE}"/>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43601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92127F9-C3C7-B7F6-A658-2512B8655BAF}"/>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2/46</a:t>
            </a:r>
          </a:p>
        </p:txBody>
      </p:sp>
      <p:sp>
        <p:nvSpPr>
          <p:cNvPr id="7" name="CuadroTexto 6">
            <a:extLst>
              <a:ext uri="{FF2B5EF4-FFF2-40B4-BE49-F238E27FC236}">
                <a16:creationId xmlns:a16="http://schemas.microsoft.com/office/drawing/2014/main" id="{67A03CF3-FD48-6A78-EB2E-E959CBA29A85}"/>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pic>
        <p:nvPicPr>
          <p:cNvPr id="10" name="Imagen 9" descr="Texto, Carta&#10;&#10;El contenido generado por IA puede ser incorrecto.">
            <a:extLst>
              <a:ext uri="{FF2B5EF4-FFF2-40B4-BE49-F238E27FC236}">
                <a16:creationId xmlns:a16="http://schemas.microsoft.com/office/drawing/2014/main" id="{C4150302-2C3B-A67E-A0B6-8742F96249A0}"/>
              </a:ext>
            </a:extLst>
          </p:cNvPr>
          <p:cNvPicPr>
            <a:picLocks noChangeAspect="1"/>
          </p:cNvPicPr>
          <p:nvPr/>
        </p:nvPicPr>
        <p:blipFill>
          <a:blip r:embed="rId2"/>
          <a:stretch>
            <a:fillRect/>
          </a:stretch>
        </p:blipFill>
        <p:spPr>
          <a:xfrm>
            <a:off x="6293985" y="3993017"/>
            <a:ext cx="5700032" cy="1832882"/>
          </a:xfrm>
          <a:prstGeom prst="rect">
            <a:avLst/>
          </a:prstGeom>
        </p:spPr>
      </p:pic>
      <p:sp>
        <p:nvSpPr>
          <p:cNvPr id="11" name="CuadroTexto 10">
            <a:extLst>
              <a:ext uri="{FF2B5EF4-FFF2-40B4-BE49-F238E27FC236}">
                <a16:creationId xmlns:a16="http://schemas.microsoft.com/office/drawing/2014/main" id="{3DF5008B-5FF0-2CB1-A705-C3C92D7CAE12}"/>
              </a:ext>
            </a:extLst>
          </p:cNvPr>
          <p:cNvSpPr txBox="1"/>
          <p:nvPr/>
        </p:nvSpPr>
        <p:spPr>
          <a:xfrm>
            <a:off x="857452" y="539878"/>
            <a:ext cx="9162043" cy="16513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2" name="Rectángulo 1">
            <a:extLst>
              <a:ext uri="{FF2B5EF4-FFF2-40B4-BE49-F238E27FC236}">
                <a16:creationId xmlns:a16="http://schemas.microsoft.com/office/drawing/2014/main" id="{C6710035-8145-886C-8C19-233B34B2C24D}"/>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57173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A0465-0A6C-EBD1-39D3-029B23DC86BC}"/>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1B28CE73-4255-C3A6-E829-493FD20A1773}"/>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20/46</a:t>
            </a:r>
          </a:p>
        </p:txBody>
      </p:sp>
      <p:sp>
        <p:nvSpPr>
          <p:cNvPr id="7" name="CuadroTexto 6">
            <a:extLst>
              <a:ext uri="{FF2B5EF4-FFF2-40B4-BE49-F238E27FC236}">
                <a16:creationId xmlns:a16="http://schemas.microsoft.com/office/drawing/2014/main" id="{9DD8F945-E94A-18A2-7E74-E51A7E2476C0}"/>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6" name="Rectángulo 5">
            <a:extLst>
              <a:ext uri="{FF2B5EF4-FFF2-40B4-BE49-F238E27FC236}">
                <a16:creationId xmlns:a16="http://schemas.microsoft.com/office/drawing/2014/main" id="{254EAB77-48D3-E265-9300-8319014F469C}"/>
              </a:ext>
            </a:extLst>
          </p:cNvPr>
          <p:cNvSpPr/>
          <p:nvPr/>
        </p:nvSpPr>
        <p:spPr>
          <a:xfrm>
            <a:off x="1" y="-76199"/>
            <a:ext cx="12192000"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Estado del arte       </a:t>
            </a:r>
          </a:p>
        </p:txBody>
      </p:sp>
      <p:sp>
        <p:nvSpPr>
          <p:cNvPr id="9" name="Rectángulo 8">
            <a:extLst>
              <a:ext uri="{FF2B5EF4-FFF2-40B4-BE49-F238E27FC236}">
                <a16:creationId xmlns:a16="http://schemas.microsoft.com/office/drawing/2014/main" id="{9A90DFB2-03B0-2478-FA3B-12735F415748}"/>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Sistemas existentes | </a:t>
            </a:r>
            <a:r>
              <a:rPr lang="es-ES" sz="4400" dirty="0" err="1">
                <a:solidFill>
                  <a:schemeClr val="tx1"/>
                </a:solidFill>
              </a:rPr>
              <a:t>Dogtooth</a:t>
            </a:r>
          </a:p>
        </p:txBody>
      </p:sp>
      <p:pic>
        <p:nvPicPr>
          <p:cNvPr id="10" name="Imagen 9">
            <a:extLst>
              <a:ext uri="{FF2B5EF4-FFF2-40B4-BE49-F238E27FC236}">
                <a16:creationId xmlns:a16="http://schemas.microsoft.com/office/drawing/2014/main" id="{5A11A237-36D1-43D1-5DD1-3E33A7CA034B}"/>
              </a:ext>
            </a:extLst>
          </p:cNvPr>
          <p:cNvPicPr>
            <a:picLocks noChangeAspect="1"/>
          </p:cNvPicPr>
          <p:nvPr/>
        </p:nvPicPr>
        <p:blipFill>
          <a:blip r:embed="rId2"/>
          <a:stretch>
            <a:fillRect/>
          </a:stretch>
        </p:blipFill>
        <p:spPr>
          <a:xfrm>
            <a:off x="2661574" y="1142999"/>
            <a:ext cx="6822673" cy="4976091"/>
          </a:xfrm>
          <a:prstGeom prst="rect">
            <a:avLst/>
          </a:prstGeom>
        </p:spPr>
      </p:pic>
      <p:sp>
        <p:nvSpPr>
          <p:cNvPr id="2" name="Rectángulo 1">
            <a:extLst>
              <a:ext uri="{FF2B5EF4-FFF2-40B4-BE49-F238E27FC236}">
                <a16:creationId xmlns:a16="http://schemas.microsoft.com/office/drawing/2014/main" id="{34CEAD31-BA79-AE27-612B-A3609B822527}"/>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7765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09717-EF5A-42D1-1FED-14EFAEDEAA22}"/>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5ACD30D4-825C-6B02-20A5-2CCD809B35FD}"/>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21/46</a:t>
            </a:r>
          </a:p>
        </p:txBody>
      </p:sp>
      <p:sp>
        <p:nvSpPr>
          <p:cNvPr id="7" name="CuadroTexto 6">
            <a:extLst>
              <a:ext uri="{FF2B5EF4-FFF2-40B4-BE49-F238E27FC236}">
                <a16:creationId xmlns:a16="http://schemas.microsoft.com/office/drawing/2014/main" id="{ED9027BC-156F-E36C-7E39-57CF2DB36457}"/>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6" name="Rectángulo 5">
            <a:extLst>
              <a:ext uri="{FF2B5EF4-FFF2-40B4-BE49-F238E27FC236}">
                <a16:creationId xmlns:a16="http://schemas.microsoft.com/office/drawing/2014/main" id="{B50D931B-E356-C5E5-7A2A-902DF56AE52E}"/>
              </a:ext>
            </a:extLst>
          </p:cNvPr>
          <p:cNvSpPr/>
          <p:nvPr/>
        </p:nvSpPr>
        <p:spPr>
          <a:xfrm>
            <a:off x="1" y="-76199"/>
            <a:ext cx="12192000"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Estado del arte       </a:t>
            </a:r>
          </a:p>
        </p:txBody>
      </p:sp>
      <p:sp>
        <p:nvSpPr>
          <p:cNvPr id="9" name="Rectángulo 8">
            <a:extLst>
              <a:ext uri="{FF2B5EF4-FFF2-40B4-BE49-F238E27FC236}">
                <a16:creationId xmlns:a16="http://schemas.microsoft.com/office/drawing/2014/main" id="{D0348EA7-C9B1-F8A3-D5FD-15629A1E5E87}"/>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Sistemas existentes | Thorvald</a:t>
            </a:r>
          </a:p>
        </p:txBody>
      </p:sp>
      <p:sp>
        <p:nvSpPr>
          <p:cNvPr id="3" name="CuadroTexto 2">
            <a:extLst>
              <a:ext uri="{FF2B5EF4-FFF2-40B4-BE49-F238E27FC236}">
                <a16:creationId xmlns:a16="http://schemas.microsoft.com/office/drawing/2014/main" id="{F50E9B9C-64D9-AC20-DD6B-C4F2AFBCD9E5}"/>
              </a:ext>
            </a:extLst>
          </p:cNvPr>
          <p:cNvSpPr txBox="1"/>
          <p:nvPr/>
        </p:nvSpPr>
        <p:spPr>
          <a:xfrm>
            <a:off x="64205" y="1464169"/>
            <a:ext cx="1210343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t>La plataforma Thorvald de SAGA </a:t>
            </a:r>
            <a:r>
              <a:rPr lang="es-ES" dirty="0" err="1"/>
              <a:t>Robotics</a:t>
            </a:r>
            <a:r>
              <a:rPr lang="es-ES" dirty="0"/>
              <a:t>, </a:t>
            </a:r>
            <a:r>
              <a:rPr lang="es-ES" dirty="0">
                <a:ea typeface="+mn-lt"/>
                <a:cs typeface="+mn-lt"/>
              </a:rPr>
              <a:t>está desarrollada para el uso de un robot para la recolección de fresas cultivadas en invernaderos.</a:t>
            </a:r>
            <a:endParaRPr lang="es-ES" dirty="0"/>
          </a:p>
          <a:p>
            <a:pPr marL="285750" indent="-285750">
              <a:buFont typeface="Arial"/>
              <a:buChar char="•"/>
            </a:pPr>
            <a:endParaRPr lang="es-ES" dirty="0"/>
          </a:p>
          <a:p>
            <a:pPr marL="285750" indent="-285750">
              <a:buFont typeface="Arial"/>
              <a:buChar char="•"/>
            </a:pPr>
            <a:r>
              <a:rPr lang="es-ES" dirty="0">
                <a:ea typeface="+mn-lt"/>
                <a:cs typeface="+mn-lt"/>
              </a:rPr>
              <a:t>El robot encargado de realizar esta tarea está compuesto por una pinza montada en un brazo industrial que a su vez está montado en una base móvil junto con una cámara RGB-D.</a:t>
            </a:r>
            <a:endParaRPr lang="es-ES" dirty="0"/>
          </a:p>
          <a:p>
            <a:pPr marL="285750" indent="-285750">
              <a:buFont typeface="Arial"/>
              <a:buChar char="•"/>
            </a:pPr>
            <a:endParaRPr lang="es-ES" dirty="0"/>
          </a:p>
          <a:p>
            <a:pPr marL="285750" indent="-285750">
              <a:buFont typeface="Arial"/>
              <a:buChar char="•"/>
            </a:pPr>
            <a:r>
              <a:rPr lang="es-ES" dirty="0">
                <a:ea typeface="+mn-lt"/>
                <a:cs typeface="+mn-lt"/>
              </a:rPr>
              <a:t>El sistema de visión se basa en el umbral de color combinado con el cribado del área del objeto y el rango de profundidad para seleccionar las fresas maduras y alcanzables.</a:t>
            </a:r>
            <a:endParaRPr lang="es-ES" dirty="0"/>
          </a:p>
          <a:p>
            <a:pPr marL="285750" indent="-285750">
              <a:buFont typeface="Arial"/>
              <a:buChar char="•"/>
            </a:pPr>
            <a:endParaRPr lang="es-ES" dirty="0"/>
          </a:p>
          <a:p>
            <a:pPr marL="285750" indent="-285750">
              <a:buFont typeface="Arial"/>
              <a:buChar char="•"/>
            </a:pPr>
            <a:r>
              <a:rPr lang="es-ES" dirty="0">
                <a:ea typeface="+mn-lt"/>
                <a:cs typeface="+mn-lt"/>
              </a:rPr>
              <a:t>La pinza está diseñada para apuntar a la fruta y no al tallo, por lo que sólo requiere la ubicación de la fruta para la recolección.</a:t>
            </a:r>
            <a:endParaRPr lang="es-ES" dirty="0"/>
          </a:p>
          <a:p>
            <a:pPr marL="285750" indent="-285750">
              <a:buFont typeface="Arial"/>
              <a:buChar char="•"/>
            </a:pPr>
            <a:endParaRPr lang="es-ES" dirty="0"/>
          </a:p>
          <a:p>
            <a:pPr marL="285750" indent="-285750">
              <a:buFont typeface="Arial"/>
              <a:buChar char="•"/>
            </a:pPr>
            <a:r>
              <a:rPr lang="es-ES" dirty="0">
                <a:ea typeface="+mn-lt"/>
                <a:cs typeface="+mn-lt"/>
              </a:rPr>
              <a:t>Esta pinza también está equipada con sensores internos, por lo que la pinza puede detectar y corregir errores de posición, y es resistente a los errores de localización introducidos por el módulo de visión.</a:t>
            </a:r>
            <a:endParaRPr lang="es-ES" dirty="0"/>
          </a:p>
          <a:p>
            <a:endParaRPr lang="es-ES" dirty="0"/>
          </a:p>
        </p:txBody>
      </p:sp>
      <p:sp>
        <p:nvSpPr>
          <p:cNvPr id="2" name="Rectángulo 1">
            <a:extLst>
              <a:ext uri="{FF2B5EF4-FFF2-40B4-BE49-F238E27FC236}">
                <a16:creationId xmlns:a16="http://schemas.microsoft.com/office/drawing/2014/main" id="{DFE0DEC9-92E8-4FE4-6611-EF8D88D35300}"/>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31404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06F3E-D52A-81DE-F252-B25D9DC05D1B}"/>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F13CAB23-96C9-B0E4-BF38-F10491CFEB3A}"/>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22/46</a:t>
            </a:r>
          </a:p>
        </p:txBody>
      </p:sp>
      <p:sp>
        <p:nvSpPr>
          <p:cNvPr id="7" name="CuadroTexto 6">
            <a:extLst>
              <a:ext uri="{FF2B5EF4-FFF2-40B4-BE49-F238E27FC236}">
                <a16:creationId xmlns:a16="http://schemas.microsoft.com/office/drawing/2014/main" id="{7D4ED4FE-F1EC-3096-9864-AF590E2C359F}"/>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6" name="Rectángulo 5">
            <a:extLst>
              <a:ext uri="{FF2B5EF4-FFF2-40B4-BE49-F238E27FC236}">
                <a16:creationId xmlns:a16="http://schemas.microsoft.com/office/drawing/2014/main" id="{C726B03D-51F8-B843-B107-CCDA55F6B5EF}"/>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Estado del arte       </a:t>
            </a:r>
          </a:p>
        </p:txBody>
      </p:sp>
      <p:sp>
        <p:nvSpPr>
          <p:cNvPr id="9" name="Rectángulo 8">
            <a:extLst>
              <a:ext uri="{FF2B5EF4-FFF2-40B4-BE49-F238E27FC236}">
                <a16:creationId xmlns:a16="http://schemas.microsoft.com/office/drawing/2014/main" id="{A93E7D43-BB46-AAE5-F2A2-D3BD5A61B04D}"/>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Sistemas existentes | Thorvald</a:t>
            </a:r>
          </a:p>
        </p:txBody>
      </p:sp>
      <p:pic>
        <p:nvPicPr>
          <p:cNvPr id="2" name="Imagen 1" descr="Imagen que contiene exterior, camioneta, artículos, estacionado&#10;&#10;El contenido generado por IA puede ser incorrecto.">
            <a:extLst>
              <a:ext uri="{FF2B5EF4-FFF2-40B4-BE49-F238E27FC236}">
                <a16:creationId xmlns:a16="http://schemas.microsoft.com/office/drawing/2014/main" id="{97DF133D-7D52-BD35-D58F-786901D15D93}"/>
              </a:ext>
            </a:extLst>
          </p:cNvPr>
          <p:cNvPicPr>
            <a:picLocks noChangeAspect="1"/>
          </p:cNvPicPr>
          <p:nvPr/>
        </p:nvPicPr>
        <p:blipFill>
          <a:blip r:embed="rId2"/>
          <a:stretch>
            <a:fillRect/>
          </a:stretch>
        </p:blipFill>
        <p:spPr>
          <a:xfrm>
            <a:off x="3576959" y="1177636"/>
            <a:ext cx="4991900" cy="4883727"/>
          </a:xfrm>
          <a:prstGeom prst="rect">
            <a:avLst/>
          </a:prstGeom>
        </p:spPr>
      </p:pic>
      <p:sp>
        <p:nvSpPr>
          <p:cNvPr id="3" name="Rectángulo 2">
            <a:extLst>
              <a:ext uri="{FF2B5EF4-FFF2-40B4-BE49-F238E27FC236}">
                <a16:creationId xmlns:a16="http://schemas.microsoft.com/office/drawing/2014/main" id="{F4648822-4F35-A99D-53B4-1C7A6A5A684D}"/>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75523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E8076-CEE8-08AF-8B3E-32B096811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97092-9753-58D4-6AB5-5A7EE42E30F4}"/>
              </a:ext>
            </a:extLst>
          </p:cNvPr>
          <p:cNvSpPr>
            <a:spLocks noGrp="1"/>
          </p:cNvSpPr>
          <p:nvPr>
            <p:ph type="title"/>
          </p:nvPr>
        </p:nvSpPr>
        <p:spPr>
          <a:xfrm>
            <a:off x="838200" y="2770868"/>
            <a:ext cx="10515600" cy="1325563"/>
          </a:xfrm>
        </p:spPr>
        <p:txBody>
          <a:bodyPr>
            <a:normAutofit/>
          </a:bodyPr>
          <a:lstStyle/>
          <a:p>
            <a:pPr algn="ctr"/>
            <a:r>
              <a:rPr lang="es-ES" sz="5400" i="1" dirty="0"/>
              <a:t>Objetivos</a:t>
            </a:r>
          </a:p>
        </p:txBody>
      </p:sp>
      <p:sp>
        <p:nvSpPr>
          <p:cNvPr id="4" name="Rectángulo 3">
            <a:extLst>
              <a:ext uri="{FF2B5EF4-FFF2-40B4-BE49-F238E27FC236}">
                <a16:creationId xmlns:a16="http://schemas.microsoft.com/office/drawing/2014/main" id="{B6BE1169-03F8-840C-AAAF-66BFF175ECCF}"/>
              </a:ext>
            </a:extLst>
          </p:cNvPr>
          <p:cNvSpPr/>
          <p:nvPr/>
        </p:nvSpPr>
        <p:spPr>
          <a:xfrm>
            <a:off x="4211" y="6252340"/>
            <a:ext cx="12187789"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23/46</a:t>
            </a:r>
          </a:p>
        </p:txBody>
      </p:sp>
      <p:sp>
        <p:nvSpPr>
          <p:cNvPr id="8" name="CuadroTexto 7">
            <a:extLst>
              <a:ext uri="{FF2B5EF4-FFF2-40B4-BE49-F238E27FC236}">
                <a16:creationId xmlns:a16="http://schemas.microsoft.com/office/drawing/2014/main" id="{B80FE59B-6E61-A5BD-165E-F8E76544C390}"/>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10" name="Rectángulo 9">
            <a:extLst>
              <a:ext uri="{FF2B5EF4-FFF2-40B4-BE49-F238E27FC236}">
                <a16:creationId xmlns:a16="http://schemas.microsoft.com/office/drawing/2014/main" id="{ABE1B029-01BC-EB8A-B00D-F984A71D19B3}"/>
              </a:ext>
            </a:extLst>
          </p:cNvPr>
          <p:cNvSpPr/>
          <p:nvPr/>
        </p:nvSpPr>
        <p:spPr>
          <a:xfrm>
            <a:off x="0" y="0"/>
            <a:ext cx="12189892" cy="19603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20131145-34DC-13A5-FBA2-A780A752A9E4}"/>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21437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C0423-E188-F2C0-9043-89BD3153D3AE}"/>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10812A57-7CA2-8EF8-3C76-257C64D3508E}"/>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24/46</a:t>
            </a:r>
          </a:p>
        </p:txBody>
      </p:sp>
      <p:sp>
        <p:nvSpPr>
          <p:cNvPr id="7" name="CuadroTexto 6">
            <a:extLst>
              <a:ext uri="{FF2B5EF4-FFF2-40B4-BE49-F238E27FC236}">
                <a16:creationId xmlns:a16="http://schemas.microsoft.com/office/drawing/2014/main" id="{4A2037B3-922F-FCBF-E062-CC1C45DA42E6}"/>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2524B7E1-F563-2BF4-E099-3811295745AF}"/>
              </a:ext>
            </a:extLst>
          </p:cNvPr>
          <p:cNvSpPr/>
          <p:nvPr/>
        </p:nvSpPr>
        <p:spPr>
          <a:xfrm>
            <a:off x="1" y="-76199"/>
            <a:ext cx="12192000"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Objetivos      </a:t>
            </a:r>
          </a:p>
        </p:txBody>
      </p:sp>
      <p:sp>
        <p:nvSpPr>
          <p:cNvPr id="8" name="Rectángulo 7">
            <a:extLst>
              <a:ext uri="{FF2B5EF4-FFF2-40B4-BE49-F238E27FC236}">
                <a16:creationId xmlns:a16="http://schemas.microsoft.com/office/drawing/2014/main" id="{2B24959B-BFEA-124A-A28B-D6475C2BEAC5}"/>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Descripción del problema y objetivo principal</a:t>
            </a:r>
          </a:p>
        </p:txBody>
      </p:sp>
      <p:sp>
        <p:nvSpPr>
          <p:cNvPr id="10" name="CuadroTexto 9">
            <a:extLst>
              <a:ext uri="{FF2B5EF4-FFF2-40B4-BE49-F238E27FC236}">
                <a16:creationId xmlns:a16="http://schemas.microsoft.com/office/drawing/2014/main" id="{125C014C-A122-C9F9-487D-305A8CDB6BC9}"/>
              </a:ext>
            </a:extLst>
          </p:cNvPr>
          <p:cNvSpPr txBox="1"/>
          <p:nvPr/>
        </p:nvSpPr>
        <p:spPr>
          <a:xfrm>
            <a:off x="393866" y="1722582"/>
            <a:ext cx="1135610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La </a:t>
            </a:r>
            <a:r>
              <a:rPr lang="en-US" err="1"/>
              <a:t>necesidad</a:t>
            </a:r>
            <a:r>
              <a:rPr lang="en-US" dirty="0"/>
              <a:t> de </a:t>
            </a:r>
            <a:r>
              <a:rPr lang="en-US" err="1"/>
              <a:t>implementar</a:t>
            </a:r>
            <a:r>
              <a:rPr lang="en-US" dirty="0"/>
              <a:t> </a:t>
            </a:r>
            <a:r>
              <a:rPr lang="en-US" err="1"/>
              <a:t>soluciones</a:t>
            </a:r>
            <a:r>
              <a:rPr lang="en-US" dirty="0"/>
              <a:t> </a:t>
            </a:r>
            <a:r>
              <a:rPr lang="en-US" err="1"/>
              <a:t>tecnológicas</a:t>
            </a:r>
            <a:r>
              <a:rPr lang="en-US" dirty="0"/>
              <a:t> que </a:t>
            </a:r>
            <a:r>
              <a:rPr lang="en-US" err="1"/>
              <a:t>automaticen</a:t>
            </a:r>
            <a:r>
              <a:rPr lang="en-US" dirty="0"/>
              <a:t> y </a:t>
            </a:r>
            <a:r>
              <a:rPr lang="en-US" err="1"/>
              <a:t>optimicen</a:t>
            </a:r>
            <a:r>
              <a:rPr lang="en-US" dirty="0"/>
              <a:t> las </a:t>
            </a:r>
            <a:r>
              <a:rPr lang="en-US" err="1"/>
              <a:t>tareas</a:t>
            </a:r>
            <a:r>
              <a:rPr lang="en-US" dirty="0"/>
              <a:t> de </a:t>
            </a:r>
            <a:r>
              <a:rPr lang="en-US" err="1"/>
              <a:t>recolección</a:t>
            </a:r>
            <a:r>
              <a:rPr lang="en-US" dirty="0"/>
              <a:t> </a:t>
            </a:r>
            <a:r>
              <a:rPr lang="en-US" err="1"/>
              <a:t>incrementando</a:t>
            </a:r>
            <a:r>
              <a:rPr lang="en-US" dirty="0"/>
              <a:t> la </a:t>
            </a:r>
            <a:r>
              <a:rPr lang="en-US" err="1"/>
              <a:t>eficiencia</a:t>
            </a:r>
            <a:r>
              <a:rPr lang="en-US" dirty="0"/>
              <a:t>, </a:t>
            </a:r>
            <a:r>
              <a:rPr lang="en-US" err="1"/>
              <a:t>mejorando</a:t>
            </a:r>
            <a:r>
              <a:rPr lang="en-US" dirty="0"/>
              <a:t> la </a:t>
            </a:r>
            <a:r>
              <a:rPr lang="en-US" err="1"/>
              <a:t>calidad</a:t>
            </a:r>
            <a:r>
              <a:rPr lang="en-US" dirty="0"/>
              <a:t> del </a:t>
            </a:r>
            <a:r>
              <a:rPr lang="en-US" err="1"/>
              <a:t>producto</a:t>
            </a:r>
            <a:r>
              <a:rPr lang="en-US" dirty="0"/>
              <a:t> y </a:t>
            </a:r>
            <a:r>
              <a:rPr lang="en-US" err="1"/>
              <a:t>disminuyendo</a:t>
            </a:r>
            <a:r>
              <a:rPr lang="en-US" dirty="0"/>
              <a:t> </a:t>
            </a:r>
            <a:r>
              <a:rPr lang="en-US" err="1"/>
              <a:t>costes</a:t>
            </a:r>
            <a:r>
              <a:rPr lang="en-US" dirty="0"/>
              <a:t> </a:t>
            </a:r>
            <a:r>
              <a:rPr lang="en-US" err="1"/>
              <a:t>asociados</a:t>
            </a:r>
            <a:r>
              <a:rPr lang="en-US" dirty="0"/>
              <a:t> surge del </a:t>
            </a:r>
            <a:r>
              <a:rPr lang="en-US" err="1"/>
              <a:t>problema</a:t>
            </a:r>
            <a:r>
              <a:rPr lang="en-US" dirty="0"/>
              <a:t> de la </a:t>
            </a:r>
            <a:r>
              <a:rPr lang="en-US" err="1"/>
              <a:t>escasa</a:t>
            </a:r>
            <a:r>
              <a:rPr lang="en-US" dirty="0"/>
              <a:t> mano de </a:t>
            </a:r>
            <a:r>
              <a:rPr lang="en-US" err="1"/>
              <a:t>obra</a:t>
            </a:r>
            <a:r>
              <a:rPr lang="en-US" dirty="0"/>
              <a:t> disponible y </a:t>
            </a:r>
            <a:r>
              <a:rPr lang="en-US" err="1"/>
              <a:t>el</a:t>
            </a:r>
            <a:r>
              <a:rPr lang="en-US" dirty="0"/>
              <a:t> </a:t>
            </a:r>
            <a:r>
              <a:rPr lang="en-US" err="1"/>
              <a:t>proceso</a:t>
            </a:r>
            <a:r>
              <a:rPr lang="en-US" dirty="0"/>
              <a:t> manual que </a:t>
            </a:r>
            <a:r>
              <a:rPr lang="en-US" err="1"/>
              <a:t>esto</a:t>
            </a:r>
            <a:r>
              <a:rPr lang="en-US" dirty="0"/>
              <a:t> </a:t>
            </a:r>
            <a:r>
              <a:rPr lang="en-US" err="1"/>
              <a:t>conlleva</a:t>
            </a:r>
            <a:r>
              <a:rPr lang="en-US" dirty="0"/>
              <a:t>.</a:t>
            </a:r>
            <a:endParaRPr lang="es-ES"/>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r>
              <a:rPr lang="en-US" b="1" err="1"/>
              <a:t>Objetivo</a:t>
            </a:r>
            <a:r>
              <a:rPr lang="en-US" b="1" dirty="0"/>
              <a:t> principal:</a:t>
            </a:r>
            <a:r>
              <a:rPr lang="en-US" dirty="0"/>
              <a:t> </a:t>
            </a:r>
            <a:r>
              <a:rPr lang="en-US" err="1"/>
              <a:t>utilizar</a:t>
            </a:r>
            <a:r>
              <a:rPr lang="en-US" dirty="0"/>
              <a:t> un robot </a:t>
            </a:r>
            <a:r>
              <a:rPr lang="en-US" err="1"/>
              <a:t>colaborativo</a:t>
            </a:r>
            <a:r>
              <a:rPr lang="en-US" dirty="0"/>
              <a:t> que junto con </a:t>
            </a:r>
            <a:r>
              <a:rPr lang="en-US" err="1"/>
              <a:t>el</a:t>
            </a:r>
            <a:r>
              <a:rPr lang="en-US" dirty="0"/>
              <a:t> </a:t>
            </a:r>
            <a:r>
              <a:rPr lang="en-US" err="1"/>
              <a:t>sistema</a:t>
            </a:r>
            <a:r>
              <a:rPr lang="en-US" dirty="0"/>
              <a:t> de </a:t>
            </a:r>
            <a:r>
              <a:rPr lang="en-US" err="1"/>
              <a:t>detección</a:t>
            </a:r>
            <a:r>
              <a:rPr lang="en-US" dirty="0"/>
              <a:t> </a:t>
            </a:r>
            <a:r>
              <a:rPr lang="en-US" err="1"/>
              <a:t>elaborado</a:t>
            </a:r>
            <a:r>
              <a:rPr lang="en-US" dirty="0"/>
              <a:t> con </a:t>
            </a:r>
            <a:r>
              <a:rPr lang="en-US" err="1"/>
              <a:t>materiales</a:t>
            </a:r>
            <a:r>
              <a:rPr lang="en-US" dirty="0"/>
              <a:t> de bajo </a:t>
            </a:r>
            <a:r>
              <a:rPr lang="en-US" err="1"/>
              <a:t>coste</a:t>
            </a:r>
            <a:r>
              <a:rPr lang="en-US" dirty="0"/>
              <a:t>, sea </a:t>
            </a:r>
            <a:r>
              <a:rPr lang="en-US" err="1"/>
              <a:t>capaz</a:t>
            </a:r>
            <a:r>
              <a:rPr lang="en-US" dirty="0"/>
              <a:t> de </a:t>
            </a:r>
            <a:r>
              <a:rPr lang="en-US" err="1"/>
              <a:t>reconocer</a:t>
            </a:r>
            <a:r>
              <a:rPr lang="en-US" dirty="0"/>
              <a:t> las </a:t>
            </a:r>
            <a:r>
              <a:rPr lang="en-US" err="1"/>
              <a:t>fresas</a:t>
            </a:r>
            <a:r>
              <a:rPr lang="en-US" dirty="0"/>
              <a:t> </a:t>
            </a:r>
            <a:r>
              <a:rPr lang="en-US" err="1"/>
              <a:t>maduras</a:t>
            </a:r>
            <a:r>
              <a:rPr lang="en-US" dirty="0"/>
              <a:t> de un </a:t>
            </a:r>
            <a:r>
              <a:rPr lang="en-US" err="1"/>
              <a:t>sistema</a:t>
            </a:r>
            <a:r>
              <a:rPr lang="en-US" dirty="0"/>
              <a:t> de </a:t>
            </a:r>
            <a:r>
              <a:rPr lang="en-US" err="1"/>
              <a:t>cultivo</a:t>
            </a:r>
            <a:r>
              <a:rPr lang="en-US" dirty="0"/>
              <a:t> </a:t>
            </a:r>
            <a:r>
              <a:rPr lang="en-US" err="1"/>
              <a:t>agrı́cola</a:t>
            </a:r>
            <a:r>
              <a:rPr lang="en-US" dirty="0"/>
              <a:t> vertical, para </a:t>
            </a:r>
            <a:r>
              <a:rPr lang="en-US" err="1"/>
              <a:t>su</a:t>
            </a:r>
            <a:r>
              <a:rPr lang="en-US" dirty="0"/>
              <a:t> posterior </a:t>
            </a:r>
            <a:r>
              <a:rPr lang="en-US" err="1"/>
              <a:t>recolección</a:t>
            </a:r>
            <a:r>
              <a:rPr lang="en-US" dirty="0"/>
              <a:t> </a:t>
            </a:r>
            <a:r>
              <a:rPr lang="en-US" err="1"/>
              <a:t>por</a:t>
            </a:r>
            <a:r>
              <a:rPr lang="en-US" dirty="0"/>
              <a:t> </a:t>
            </a:r>
            <a:r>
              <a:rPr lang="en-US" err="1"/>
              <a:t>el</a:t>
            </a:r>
            <a:r>
              <a:rPr lang="en-US" dirty="0"/>
              <a:t> </a:t>
            </a:r>
            <a:r>
              <a:rPr lang="en-US" err="1"/>
              <a:t>brazo</a:t>
            </a:r>
            <a:r>
              <a:rPr lang="en-US" dirty="0"/>
              <a:t> </a:t>
            </a:r>
            <a:r>
              <a:rPr lang="en-US" err="1"/>
              <a:t>robótico</a:t>
            </a:r>
            <a:r>
              <a:rPr lang="en-US" dirty="0"/>
              <a:t>, gracias a la </a:t>
            </a:r>
            <a:r>
              <a:rPr lang="en-US" err="1"/>
              <a:t>comunicación</a:t>
            </a:r>
            <a:r>
              <a:rPr lang="en-US" dirty="0"/>
              <a:t> </a:t>
            </a:r>
            <a:r>
              <a:rPr lang="en-US" err="1"/>
              <a:t>establecida</a:t>
            </a:r>
            <a:r>
              <a:rPr lang="en-US" dirty="0"/>
              <a:t> entre </a:t>
            </a:r>
            <a:r>
              <a:rPr lang="en-US" err="1"/>
              <a:t>el</a:t>
            </a:r>
            <a:r>
              <a:rPr lang="en-US" dirty="0"/>
              <a:t> </a:t>
            </a:r>
            <a:r>
              <a:rPr lang="en-US" err="1"/>
              <a:t>sistema</a:t>
            </a:r>
            <a:r>
              <a:rPr lang="en-US" dirty="0"/>
              <a:t> de </a:t>
            </a:r>
            <a:r>
              <a:rPr lang="en-US" err="1"/>
              <a:t>visión</a:t>
            </a:r>
            <a:r>
              <a:rPr lang="en-US" dirty="0"/>
              <a:t> y </a:t>
            </a:r>
            <a:r>
              <a:rPr lang="en-US" err="1"/>
              <a:t>el</a:t>
            </a:r>
            <a:r>
              <a:rPr lang="en-US" dirty="0"/>
              <a:t> robot.</a:t>
            </a:r>
            <a:endParaRPr lang="es-ES"/>
          </a:p>
        </p:txBody>
      </p:sp>
      <p:sp>
        <p:nvSpPr>
          <p:cNvPr id="2" name="Rectángulo 1">
            <a:extLst>
              <a:ext uri="{FF2B5EF4-FFF2-40B4-BE49-F238E27FC236}">
                <a16:creationId xmlns:a16="http://schemas.microsoft.com/office/drawing/2014/main" id="{A99EA5E2-6D24-ED89-FC57-39BCF2CA6FDE}"/>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3345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46FF6-79B9-369C-F0E0-ECC978E258E8}"/>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E256AA73-71AE-53C2-9F1E-46C0557D66F0}"/>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25/46</a:t>
            </a:r>
          </a:p>
        </p:txBody>
      </p:sp>
      <p:sp>
        <p:nvSpPr>
          <p:cNvPr id="7" name="CuadroTexto 6">
            <a:extLst>
              <a:ext uri="{FF2B5EF4-FFF2-40B4-BE49-F238E27FC236}">
                <a16:creationId xmlns:a16="http://schemas.microsoft.com/office/drawing/2014/main" id="{62724181-E064-15AE-F20B-FC157E2B6A73}"/>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0050CAD0-344F-98E8-0340-80D4D40EAC73}"/>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Objetivos      </a:t>
            </a:r>
          </a:p>
        </p:txBody>
      </p:sp>
      <p:sp>
        <p:nvSpPr>
          <p:cNvPr id="8" name="Rectángulo 7">
            <a:extLst>
              <a:ext uri="{FF2B5EF4-FFF2-40B4-BE49-F238E27FC236}">
                <a16:creationId xmlns:a16="http://schemas.microsoft.com/office/drawing/2014/main" id="{069F1836-97A3-B5F5-1E35-6C91EBBBED3A}"/>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Subobjetivos</a:t>
            </a:r>
          </a:p>
        </p:txBody>
      </p:sp>
      <p:sp>
        <p:nvSpPr>
          <p:cNvPr id="10" name="CuadroTexto 9">
            <a:extLst>
              <a:ext uri="{FF2B5EF4-FFF2-40B4-BE49-F238E27FC236}">
                <a16:creationId xmlns:a16="http://schemas.microsoft.com/office/drawing/2014/main" id="{6860221B-B453-6983-5277-7CAF23089036}"/>
              </a:ext>
            </a:extLst>
          </p:cNvPr>
          <p:cNvSpPr txBox="1"/>
          <p:nvPr/>
        </p:nvSpPr>
        <p:spPr>
          <a:xfrm>
            <a:off x="440048" y="1131784"/>
            <a:ext cx="11356108"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Con </a:t>
            </a:r>
            <a:r>
              <a:rPr lang="en-US" dirty="0" err="1">
                <a:ea typeface="+mn-lt"/>
                <a:cs typeface="+mn-lt"/>
              </a:rPr>
              <a:t>el</a:t>
            </a:r>
            <a:r>
              <a:rPr lang="en-US" dirty="0">
                <a:ea typeface="+mn-lt"/>
                <a:cs typeface="+mn-lt"/>
              </a:rPr>
              <a:t> fin de </a:t>
            </a:r>
            <a:r>
              <a:rPr lang="en-US" dirty="0" err="1">
                <a:ea typeface="+mn-lt"/>
                <a:cs typeface="+mn-lt"/>
              </a:rPr>
              <a:t>alcanzar</a:t>
            </a:r>
            <a:r>
              <a:rPr lang="en-US" dirty="0">
                <a:ea typeface="+mn-lt"/>
                <a:cs typeface="+mn-lt"/>
              </a:rPr>
              <a:t> </a:t>
            </a:r>
            <a:r>
              <a:rPr lang="en-US" dirty="0" err="1">
                <a:ea typeface="+mn-lt"/>
                <a:cs typeface="+mn-lt"/>
              </a:rPr>
              <a:t>este</a:t>
            </a:r>
            <a:r>
              <a:rPr lang="en-US" dirty="0">
                <a:ea typeface="+mn-lt"/>
                <a:cs typeface="+mn-lt"/>
              </a:rPr>
              <a:t> </a:t>
            </a:r>
            <a:r>
              <a:rPr lang="en-US" dirty="0" err="1">
                <a:ea typeface="+mn-lt"/>
                <a:cs typeface="+mn-lt"/>
              </a:rPr>
              <a:t>objetivo</a:t>
            </a:r>
            <a:r>
              <a:rPr lang="en-US" dirty="0">
                <a:ea typeface="+mn-lt"/>
                <a:cs typeface="+mn-lt"/>
              </a:rPr>
              <a:t> principal, se </a:t>
            </a:r>
            <a:r>
              <a:rPr lang="en-US" dirty="0" err="1">
                <a:ea typeface="+mn-lt"/>
                <a:cs typeface="+mn-lt"/>
              </a:rPr>
              <a:t>han</a:t>
            </a:r>
            <a:r>
              <a:rPr lang="en-US" dirty="0">
                <a:ea typeface="+mn-lt"/>
                <a:cs typeface="+mn-lt"/>
              </a:rPr>
              <a:t> </a:t>
            </a:r>
            <a:r>
              <a:rPr lang="en-US" dirty="0" err="1">
                <a:ea typeface="+mn-lt"/>
                <a:cs typeface="+mn-lt"/>
              </a:rPr>
              <a:t>establecido</a:t>
            </a:r>
            <a:r>
              <a:rPr lang="en-US" dirty="0">
                <a:ea typeface="+mn-lt"/>
                <a:cs typeface="+mn-lt"/>
              </a:rPr>
              <a:t> </a:t>
            </a:r>
            <a:r>
              <a:rPr lang="en-US" dirty="0" err="1">
                <a:ea typeface="+mn-lt"/>
                <a:cs typeface="+mn-lt"/>
              </a:rPr>
              <a:t>los</a:t>
            </a:r>
            <a:r>
              <a:rPr lang="en-US" dirty="0">
                <a:ea typeface="+mn-lt"/>
                <a:cs typeface="+mn-lt"/>
              </a:rPr>
              <a:t> </a:t>
            </a:r>
            <a:r>
              <a:rPr lang="en-US" dirty="0" err="1">
                <a:ea typeface="+mn-lt"/>
                <a:cs typeface="+mn-lt"/>
              </a:rPr>
              <a:t>siguientes</a:t>
            </a:r>
            <a:r>
              <a:rPr lang="en-US" dirty="0">
                <a:ea typeface="+mn-lt"/>
                <a:cs typeface="+mn-lt"/>
              </a:rPr>
              <a:t> </a:t>
            </a:r>
            <a:r>
              <a:rPr lang="en-US" dirty="0" err="1">
                <a:ea typeface="+mn-lt"/>
                <a:cs typeface="+mn-lt"/>
              </a:rPr>
              <a:t>subobjetivos</a:t>
            </a:r>
            <a:r>
              <a:rPr lang="en-US" dirty="0">
                <a:ea typeface="+mn-lt"/>
                <a:cs typeface="+mn-lt"/>
              </a:rPr>
              <a:t>:</a:t>
            </a:r>
            <a:endParaRPr lang="en-US" dirty="0"/>
          </a:p>
          <a:p>
            <a:endParaRPr lang="en-US" dirty="0"/>
          </a:p>
          <a:p>
            <a:pPr marL="342900" indent="-342900">
              <a:buFontTx/>
              <a:buAutoNum type="arabicPeriod"/>
            </a:pPr>
            <a:r>
              <a:rPr lang="en-US" dirty="0" err="1">
                <a:ea typeface="+mn-lt"/>
                <a:cs typeface="+mn-lt"/>
              </a:rPr>
              <a:t>Investigar</a:t>
            </a:r>
            <a:r>
              <a:rPr lang="en-US" dirty="0">
                <a:ea typeface="+mn-lt"/>
                <a:cs typeface="+mn-lt"/>
              </a:rPr>
              <a:t> las </a:t>
            </a:r>
            <a:r>
              <a:rPr lang="en-US" dirty="0" err="1">
                <a:ea typeface="+mn-lt"/>
                <a:cs typeface="+mn-lt"/>
              </a:rPr>
              <a:t>soluciones</a:t>
            </a:r>
            <a:r>
              <a:rPr lang="en-US" dirty="0">
                <a:ea typeface="+mn-lt"/>
                <a:cs typeface="+mn-lt"/>
              </a:rPr>
              <a:t> </a:t>
            </a:r>
            <a:r>
              <a:rPr lang="en-US" dirty="0" err="1">
                <a:ea typeface="+mn-lt"/>
                <a:cs typeface="+mn-lt"/>
              </a:rPr>
              <a:t>actuales</a:t>
            </a:r>
            <a:r>
              <a:rPr lang="en-US" dirty="0">
                <a:ea typeface="+mn-lt"/>
                <a:cs typeface="+mn-lt"/>
              </a:rPr>
              <a:t> que </a:t>
            </a:r>
            <a:r>
              <a:rPr lang="en-US" dirty="0" err="1">
                <a:ea typeface="+mn-lt"/>
                <a:cs typeface="+mn-lt"/>
              </a:rPr>
              <a:t>cumplen</a:t>
            </a:r>
            <a:r>
              <a:rPr lang="en-US" dirty="0">
                <a:ea typeface="+mn-lt"/>
                <a:cs typeface="+mn-lt"/>
              </a:rPr>
              <a:t> con las </a:t>
            </a:r>
            <a:r>
              <a:rPr lang="en-US" dirty="0" err="1">
                <a:ea typeface="+mn-lt"/>
                <a:cs typeface="+mn-lt"/>
              </a:rPr>
              <a:t>caracterı́sticas</a:t>
            </a:r>
            <a:r>
              <a:rPr lang="en-US" dirty="0">
                <a:ea typeface="+mn-lt"/>
                <a:cs typeface="+mn-lt"/>
              </a:rPr>
              <a:t> y </a:t>
            </a:r>
            <a:r>
              <a:rPr lang="en-US" dirty="0" err="1">
                <a:ea typeface="+mn-lt"/>
                <a:cs typeface="+mn-lt"/>
              </a:rPr>
              <a:t>objetivos</a:t>
            </a:r>
            <a:r>
              <a:rPr lang="en-US" dirty="0">
                <a:ea typeface="+mn-lt"/>
                <a:cs typeface="+mn-lt"/>
              </a:rPr>
              <a:t> </a:t>
            </a:r>
            <a:r>
              <a:rPr lang="en-US" dirty="0" err="1">
                <a:ea typeface="+mn-lt"/>
                <a:cs typeface="+mn-lt"/>
              </a:rPr>
              <a:t>establecidos</a:t>
            </a:r>
            <a:r>
              <a:rPr lang="en-US" dirty="0">
                <a:ea typeface="+mn-lt"/>
                <a:cs typeface="+mn-lt"/>
              </a:rPr>
              <a:t>.</a:t>
            </a:r>
            <a:endParaRPr lang="en-US" dirty="0"/>
          </a:p>
          <a:p>
            <a:pPr marL="342900" indent="-342900">
              <a:buAutoNum type="arabicPeriod"/>
            </a:pPr>
            <a:endParaRPr lang="en-US" dirty="0"/>
          </a:p>
          <a:p>
            <a:pPr marL="342900" indent="-342900">
              <a:buFontTx/>
              <a:buAutoNum type="arabicPeriod"/>
            </a:pPr>
            <a:r>
              <a:rPr lang="en-US" dirty="0" err="1">
                <a:ea typeface="+mn-lt"/>
                <a:cs typeface="+mn-lt"/>
              </a:rPr>
              <a:t>Seleccionar</a:t>
            </a:r>
            <a:r>
              <a:rPr lang="en-US" dirty="0">
                <a:ea typeface="+mn-lt"/>
                <a:cs typeface="+mn-lt"/>
              </a:rPr>
              <a:t> la </a:t>
            </a:r>
            <a:r>
              <a:rPr lang="en-US" dirty="0" err="1">
                <a:ea typeface="+mn-lt"/>
                <a:cs typeface="+mn-lt"/>
              </a:rPr>
              <a:t>técnica</a:t>
            </a:r>
            <a:r>
              <a:rPr lang="en-US" dirty="0">
                <a:ea typeface="+mn-lt"/>
                <a:cs typeface="+mn-lt"/>
              </a:rPr>
              <a:t> de </a:t>
            </a:r>
            <a:r>
              <a:rPr lang="en-US" dirty="0" err="1">
                <a:ea typeface="+mn-lt"/>
                <a:cs typeface="+mn-lt"/>
              </a:rPr>
              <a:t>inteligencia</a:t>
            </a:r>
            <a:r>
              <a:rPr lang="en-US" dirty="0">
                <a:ea typeface="+mn-lt"/>
                <a:cs typeface="+mn-lt"/>
              </a:rPr>
              <a:t> artificial de </a:t>
            </a:r>
            <a:r>
              <a:rPr lang="en-US" dirty="0" err="1">
                <a:ea typeface="+mn-lt"/>
                <a:cs typeface="+mn-lt"/>
              </a:rPr>
              <a:t>reconocimiento</a:t>
            </a:r>
            <a:r>
              <a:rPr lang="en-US" dirty="0">
                <a:ea typeface="+mn-lt"/>
                <a:cs typeface="+mn-lt"/>
              </a:rPr>
              <a:t> de </a:t>
            </a:r>
            <a:r>
              <a:rPr lang="en-US" dirty="0" err="1">
                <a:ea typeface="+mn-lt"/>
                <a:cs typeface="+mn-lt"/>
              </a:rPr>
              <a:t>frutas</a:t>
            </a:r>
            <a:r>
              <a:rPr lang="en-US" dirty="0">
                <a:ea typeface="+mn-lt"/>
                <a:cs typeface="+mn-lt"/>
              </a:rPr>
              <a:t> y </a:t>
            </a:r>
            <a:r>
              <a:rPr lang="en-US" dirty="0" err="1">
                <a:ea typeface="+mn-lt"/>
                <a:cs typeface="+mn-lt"/>
              </a:rPr>
              <a:t>seleccionar</a:t>
            </a:r>
            <a:r>
              <a:rPr lang="en-US" dirty="0">
                <a:ea typeface="+mn-lt"/>
                <a:cs typeface="+mn-lt"/>
              </a:rPr>
              <a:t> </a:t>
            </a:r>
            <a:r>
              <a:rPr lang="en-US" dirty="0" err="1">
                <a:ea typeface="+mn-lt"/>
                <a:cs typeface="+mn-lt"/>
              </a:rPr>
              <a:t>los</a:t>
            </a:r>
            <a:r>
              <a:rPr lang="en-US" dirty="0">
                <a:ea typeface="+mn-lt"/>
                <a:cs typeface="+mn-lt"/>
              </a:rPr>
              <a:t> </a:t>
            </a:r>
            <a:r>
              <a:rPr lang="en-US" dirty="0" err="1">
                <a:ea typeface="+mn-lt"/>
                <a:cs typeface="+mn-lt"/>
              </a:rPr>
              <a:t>componentes</a:t>
            </a:r>
            <a:r>
              <a:rPr lang="en-US" dirty="0">
                <a:ea typeface="+mn-lt"/>
                <a:cs typeface="+mn-lt"/>
              </a:rPr>
              <a:t> hardware </a:t>
            </a:r>
            <a:r>
              <a:rPr lang="en-US" dirty="0" err="1">
                <a:ea typeface="+mn-lt"/>
                <a:cs typeface="+mn-lt"/>
              </a:rPr>
              <a:t>necesarios</a:t>
            </a:r>
            <a:r>
              <a:rPr lang="en-US" dirty="0">
                <a:ea typeface="+mn-lt"/>
                <a:cs typeface="+mn-lt"/>
              </a:rPr>
              <a:t> para </a:t>
            </a:r>
            <a:r>
              <a:rPr lang="en-US" dirty="0" err="1">
                <a:ea typeface="+mn-lt"/>
                <a:cs typeface="+mn-lt"/>
              </a:rPr>
              <a:t>desarrollar</a:t>
            </a:r>
            <a:r>
              <a:rPr lang="en-US" dirty="0">
                <a:ea typeface="+mn-lt"/>
                <a:cs typeface="+mn-lt"/>
              </a:rPr>
              <a:t> </a:t>
            </a:r>
            <a:r>
              <a:rPr lang="en-US" dirty="0" err="1">
                <a:ea typeface="+mn-lt"/>
                <a:cs typeface="+mn-lt"/>
              </a:rPr>
              <a:t>el</a:t>
            </a:r>
            <a:r>
              <a:rPr lang="en-US" dirty="0">
                <a:ea typeface="+mn-lt"/>
                <a:cs typeface="+mn-lt"/>
              </a:rPr>
              <a:t> </a:t>
            </a:r>
            <a:r>
              <a:rPr lang="en-US" dirty="0" err="1">
                <a:ea typeface="+mn-lt"/>
                <a:cs typeface="+mn-lt"/>
              </a:rPr>
              <a:t>sistema</a:t>
            </a:r>
            <a:r>
              <a:rPr lang="en-US" dirty="0">
                <a:ea typeface="+mn-lt"/>
                <a:cs typeface="+mn-lt"/>
              </a:rPr>
              <a:t> de </a:t>
            </a:r>
            <a:r>
              <a:rPr lang="en-US" dirty="0" err="1">
                <a:ea typeface="+mn-lt"/>
                <a:cs typeface="+mn-lt"/>
              </a:rPr>
              <a:t>visión</a:t>
            </a:r>
            <a:r>
              <a:rPr lang="en-US" dirty="0">
                <a:ea typeface="+mn-lt"/>
                <a:cs typeface="+mn-lt"/>
              </a:rPr>
              <a:t> de bajo </a:t>
            </a:r>
            <a:r>
              <a:rPr lang="en-US" dirty="0" err="1">
                <a:ea typeface="+mn-lt"/>
                <a:cs typeface="+mn-lt"/>
              </a:rPr>
              <a:t>coste</a:t>
            </a:r>
            <a:r>
              <a:rPr lang="en-US" dirty="0">
                <a:ea typeface="+mn-lt"/>
                <a:cs typeface="+mn-lt"/>
              </a:rPr>
              <a:t> </a:t>
            </a:r>
            <a:r>
              <a:rPr lang="en-US" dirty="0" err="1">
                <a:ea typeface="+mn-lt"/>
                <a:cs typeface="+mn-lt"/>
              </a:rPr>
              <a:t>más</a:t>
            </a:r>
            <a:r>
              <a:rPr lang="en-US" dirty="0">
                <a:ea typeface="+mn-lt"/>
                <a:cs typeface="+mn-lt"/>
              </a:rPr>
              <a:t> </a:t>
            </a:r>
            <a:r>
              <a:rPr lang="en-US" dirty="0" err="1">
                <a:ea typeface="+mn-lt"/>
                <a:cs typeface="+mn-lt"/>
              </a:rPr>
              <a:t>eficiente</a:t>
            </a:r>
            <a:r>
              <a:rPr lang="en-US" dirty="0">
                <a:ea typeface="+mn-lt"/>
                <a:cs typeface="+mn-lt"/>
              </a:rPr>
              <a:t>.</a:t>
            </a:r>
            <a:endParaRPr lang="en-US" dirty="0" err="1"/>
          </a:p>
          <a:p>
            <a:pPr marL="342900" indent="-342900">
              <a:buAutoNum type="arabicPeriod"/>
            </a:pPr>
            <a:endParaRPr lang="en-US" dirty="0"/>
          </a:p>
          <a:p>
            <a:pPr marL="342900" indent="-342900">
              <a:buFontTx/>
              <a:buAutoNum type="arabicPeriod"/>
            </a:pPr>
            <a:r>
              <a:rPr lang="en-US" dirty="0" err="1">
                <a:ea typeface="+mn-lt"/>
                <a:cs typeface="+mn-lt"/>
              </a:rPr>
              <a:t>Optimizar</a:t>
            </a:r>
            <a:r>
              <a:rPr lang="en-US" dirty="0">
                <a:ea typeface="+mn-lt"/>
                <a:cs typeface="+mn-lt"/>
              </a:rPr>
              <a:t> la </a:t>
            </a:r>
            <a:r>
              <a:rPr lang="en-US" dirty="0" err="1">
                <a:ea typeface="+mn-lt"/>
                <a:cs typeface="+mn-lt"/>
              </a:rPr>
              <a:t>técnica</a:t>
            </a:r>
            <a:r>
              <a:rPr lang="en-US" dirty="0">
                <a:ea typeface="+mn-lt"/>
                <a:cs typeface="+mn-lt"/>
              </a:rPr>
              <a:t> </a:t>
            </a:r>
            <a:r>
              <a:rPr lang="en-US" dirty="0" err="1">
                <a:ea typeface="+mn-lt"/>
                <a:cs typeface="+mn-lt"/>
              </a:rPr>
              <a:t>escogida</a:t>
            </a:r>
            <a:r>
              <a:rPr lang="en-US" dirty="0">
                <a:ea typeface="+mn-lt"/>
                <a:cs typeface="+mn-lt"/>
              </a:rPr>
              <a:t> y </a:t>
            </a:r>
            <a:r>
              <a:rPr lang="en-US" dirty="0" err="1">
                <a:ea typeface="+mn-lt"/>
                <a:cs typeface="+mn-lt"/>
              </a:rPr>
              <a:t>adaptarla</a:t>
            </a:r>
            <a:r>
              <a:rPr lang="en-US" dirty="0">
                <a:ea typeface="+mn-lt"/>
                <a:cs typeface="+mn-lt"/>
              </a:rPr>
              <a:t> de </a:t>
            </a:r>
            <a:r>
              <a:rPr lang="en-US" dirty="0" err="1">
                <a:ea typeface="+mn-lt"/>
                <a:cs typeface="+mn-lt"/>
              </a:rPr>
              <a:t>tal</a:t>
            </a:r>
            <a:r>
              <a:rPr lang="en-US" dirty="0">
                <a:ea typeface="+mn-lt"/>
                <a:cs typeface="+mn-lt"/>
              </a:rPr>
              <a:t> </a:t>
            </a:r>
            <a:r>
              <a:rPr lang="en-US" dirty="0" err="1">
                <a:ea typeface="+mn-lt"/>
                <a:cs typeface="+mn-lt"/>
              </a:rPr>
              <a:t>manera</a:t>
            </a:r>
            <a:r>
              <a:rPr lang="en-US" dirty="0">
                <a:ea typeface="+mn-lt"/>
                <a:cs typeface="+mn-lt"/>
              </a:rPr>
              <a:t> que sea </a:t>
            </a:r>
            <a:r>
              <a:rPr lang="en-US" dirty="0" err="1">
                <a:ea typeface="+mn-lt"/>
                <a:cs typeface="+mn-lt"/>
              </a:rPr>
              <a:t>capaz</a:t>
            </a:r>
            <a:r>
              <a:rPr lang="en-US" dirty="0">
                <a:ea typeface="+mn-lt"/>
                <a:cs typeface="+mn-lt"/>
              </a:rPr>
              <a:t> de </a:t>
            </a:r>
            <a:r>
              <a:rPr lang="en-US" dirty="0" err="1">
                <a:ea typeface="+mn-lt"/>
                <a:cs typeface="+mn-lt"/>
              </a:rPr>
              <a:t>funcionar</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nuestra</a:t>
            </a:r>
            <a:r>
              <a:rPr lang="en-US" dirty="0">
                <a:ea typeface="+mn-lt"/>
                <a:cs typeface="+mn-lt"/>
              </a:rPr>
              <a:t> </a:t>
            </a:r>
            <a:r>
              <a:rPr lang="en-US" dirty="0" err="1">
                <a:ea typeface="+mn-lt"/>
                <a:cs typeface="+mn-lt"/>
              </a:rPr>
              <a:t>plataforma</a:t>
            </a:r>
            <a:r>
              <a:rPr lang="en-US" dirty="0">
                <a:ea typeface="+mn-lt"/>
                <a:cs typeface="+mn-lt"/>
              </a:rPr>
              <a:t>.</a:t>
            </a:r>
            <a:endParaRPr lang="en-US" dirty="0"/>
          </a:p>
          <a:p>
            <a:pPr marL="342900" indent="-342900">
              <a:buAutoNum type="arabicPeriod"/>
            </a:pPr>
            <a:endParaRPr lang="en-US" dirty="0"/>
          </a:p>
          <a:p>
            <a:pPr marL="342900" indent="-342900">
              <a:buFontTx/>
              <a:buAutoNum type="arabicPeriod"/>
            </a:pPr>
            <a:r>
              <a:rPr lang="en-US" dirty="0" err="1">
                <a:ea typeface="+mn-lt"/>
                <a:cs typeface="+mn-lt"/>
              </a:rPr>
              <a:t>Realizar</a:t>
            </a:r>
            <a:r>
              <a:rPr lang="en-US" dirty="0">
                <a:ea typeface="+mn-lt"/>
                <a:cs typeface="+mn-lt"/>
              </a:rPr>
              <a:t> </a:t>
            </a:r>
            <a:r>
              <a:rPr lang="en-US" dirty="0" err="1">
                <a:ea typeface="+mn-lt"/>
                <a:cs typeface="+mn-lt"/>
              </a:rPr>
              <a:t>el</a:t>
            </a:r>
            <a:r>
              <a:rPr lang="en-US" dirty="0">
                <a:ea typeface="+mn-lt"/>
                <a:cs typeface="+mn-lt"/>
              </a:rPr>
              <a:t> </a:t>
            </a:r>
            <a:r>
              <a:rPr lang="en-US" dirty="0" err="1">
                <a:ea typeface="+mn-lt"/>
                <a:cs typeface="+mn-lt"/>
              </a:rPr>
              <a:t>entrenamiento</a:t>
            </a:r>
            <a:r>
              <a:rPr lang="en-US" dirty="0">
                <a:ea typeface="+mn-lt"/>
                <a:cs typeface="+mn-lt"/>
              </a:rPr>
              <a:t> con </a:t>
            </a:r>
            <a:r>
              <a:rPr lang="en-US" dirty="0" err="1">
                <a:ea typeface="+mn-lt"/>
                <a:cs typeface="+mn-lt"/>
              </a:rPr>
              <a:t>varios</a:t>
            </a:r>
            <a:r>
              <a:rPr lang="en-US" dirty="0">
                <a:ea typeface="+mn-lt"/>
                <a:cs typeface="+mn-lt"/>
              </a:rPr>
              <a:t> </a:t>
            </a:r>
            <a:r>
              <a:rPr lang="en-US" dirty="0" err="1">
                <a:ea typeface="+mn-lt"/>
                <a:cs typeface="+mn-lt"/>
              </a:rPr>
              <a:t>algoritmos</a:t>
            </a:r>
            <a:r>
              <a:rPr lang="en-US" dirty="0">
                <a:ea typeface="+mn-lt"/>
                <a:cs typeface="+mn-lt"/>
              </a:rPr>
              <a:t> de Machine Learning de </a:t>
            </a:r>
            <a:r>
              <a:rPr lang="en-US" dirty="0" err="1">
                <a:ea typeface="+mn-lt"/>
                <a:cs typeface="+mn-lt"/>
              </a:rPr>
              <a:t>clasificación</a:t>
            </a:r>
            <a:r>
              <a:rPr lang="en-US" dirty="0">
                <a:ea typeface="+mn-lt"/>
                <a:cs typeface="+mn-lt"/>
              </a:rPr>
              <a:t>. </a:t>
            </a:r>
            <a:endParaRPr lang="en-US" dirty="0"/>
          </a:p>
          <a:p>
            <a:pPr marL="342900" indent="-342900">
              <a:buAutoNum type="arabicPeriod"/>
            </a:pPr>
            <a:endParaRPr lang="en-US" dirty="0">
              <a:ea typeface="+mn-lt"/>
              <a:cs typeface="+mn-lt"/>
            </a:endParaRPr>
          </a:p>
          <a:p>
            <a:pPr marL="342900" indent="-342900">
              <a:buFontTx/>
              <a:buAutoNum type="arabicPeriod"/>
            </a:pPr>
            <a:r>
              <a:rPr lang="en-US" dirty="0" err="1">
                <a:ea typeface="+mn-lt"/>
                <a:cs typeface="+mn-lt"/>
              </a:rPr>
              <a:t>Seleccionar</a:t>
            </a:r>
            <a:r>
              <a:rPr lang="en-US" dirty="0">
                <a:ea typeface="+mn-lt"/>
                <a:cs typeface="+mn-lt"/>
              </a:rPr>
              <a:t> </a:t>
            </a:r>
            <a:r>
              <a:rPr lang="en-US" dirty="0" err="1">
                <a:ea typeface="+mn-lt"/>
                <a:cs typeface="+mn-lt"/>
              </a:rPr>
              <a:t>el</a:t>
            </a:r>
            <a:r>
              <a:rPr lang="en-US" dirty="0">
                <a:ea typeface="+mn-lt"/>
                <a:cs typeface="+mn-lt"/>
              </a:rPr>
              <a:t> </a:t>
            </a:r>
            <a:r>
              <a:rPr lang="en-US" dirty="0" err="1">
                <a:ea typeface="+mn-lt"/>
                <a:cs typeface="+mn-lt"/>
              </a:rPr>
              <a:t>protocolo</a:t>
            </a:r>
            <a:r>
              <a:rPr lang="en-US" dirty="0">
                <a:ea typeface="+mn-lt"/>
                <a:cs typeface="+mn-lt"/>
              </a:rPr>
              <a:t> de </a:t>
            </a:r>
            <a:r>
              <a:rPr lang="en-US" dirty="0" err="1">
                <a:ea typeface="+mn-lt"/>
                <a:cs typeface="+mn-lt"/>
              </a:rPr>
              <a:t>comunicación</a:t>
            </a:r>
            <a:r>
              <a:rPr lang="en-US" dirty="0">
                <a:ea typeface="+mn-lt"/>
                <a:cs typeface="+mn-lt"/>
              </a:rPr>
              <a:t> entre </a:t>
            </a:r>
            <a:r>
              <a:rPr lang="en-US" dirty="0" err="1">
                <a:ea typeface="+mn-lt"/>
                <a:cs typeface="+mn-lt"/>
              </a:rPr>
              <a:t>el</a:t>
            </a:r>
            <a:r>
              <a:rPr lang="en-US" dirty="0">
                <a:ea typeface="+mn-lt"/>
                <a:cs typeface="+mn-lt"/>
              </a:rPr>
              <a:t> </a:t>
            </a:r>
            <a:r>
              <a:rPr lang="en-US" dirty="0" err="1">
                <a:ea typeface="+mn-lt"/>
                <a:cs typeface="+mn-lt"/>
              </a:rPr>
              <a:t>sistema</a:t>
            </a:r>
            <a:r>
              <a:rPr lang="en-US" dirty="0">
                <a:ea typeface="+mn-lt"/>
                <a:cs typeface="+mn-lt"/>
              </a:rPr>
              <a:t> de </a:t>
            </a:r>
            <a:r>
              <a:rPr lang="en-US" dirty="0" err="1">
                <a:ea typeface="+mn-lt"/>
                <a:cs typeface="+mn-lt"/>
              </a:rPr>
              <a:t>visión</a:t>
            </a:r>
            <a:r>
              <a:rPr lang="en-US" dirty="0">
                <a:ea typeface="+mn-lt"/>
                <a:cs typeface="+mn-lt"/>
              </a:rPr>
              <a:t> y </a:t>
            </a:r>
            <a:r>
              <a:rPr lang="en-US" dirty="0" err="1">
                <a:ea typeface="+mn-lt"/>
                <a:cs typeface="+mn-lt"/>
              </a:rPr>
              <a:t>el</a:t>
            </a:r>
            <a:r>
              <a:rPr lang="en-US" dirty="0">
                <a:ea typeface="+mn-lt"/>
                <a:cs typeface="+mn-lt"/>
              </a:rPr>
              <a:t> robot y </a:t>
            </a:r>
            <a:r>
              <a:rPr lang="en-US" dirty="0" err="1">
                <a:ea typeface="+mn-lt"/>
                <a:cs typeface="+mn-lt"/>
              </a:rPr>
              <a:t>llevar</a:t>
            </a:r>
            <a:r>
              <a:rPr lang="en-US" dirty="0">
                <a:ea typeface="+mn-lt"/>
                <a:cs typeface="+mn-lt"/>
              </a:rPr>
              <a:t> a </a:t>
            </a:r>
            <a:r>
              <a:rPr lang="en-US" dirty="0" err="1">
                <a:ea typeface="+mn-lt"/>
                <a:cs typeface="+mn-lt"/>
              </a:rPr>
              <a:t>cabo</a:t>
            </a:r>
            <a:r>
              <a:rPr lang="en-US" dirty="0">
                <a:ea typeface="+mn-lt"/>
                <a:cs typeface="+mn-lt"/>
              </a:rPr>
              <a:t> </a:t>
            </a:r>
            <a:r>
              <a:rPr lang="en-US" dirty="0" err="1">
                <a:ea typeface="+mn-lt"/>
                <a:cs typeface="+mn-lt"/>
              </a:rPr>
              <a:t>pruebas</a:t>
            </a:r>
            <a:r>
              <a:rPr lang="en-US" dirty="0">
                <a:ea typeface="+mn-lt"/>
                <a:cs typeface="+mn-lt"/>
              </a:rPr>
              <a:t>.</a:t>
            </a:r>
            <a:endParaRPr lang="en-US" dirty="0"/>
          </a:p>
          <a:p>
            <a:pPr marL="342900" indent="-342900">
              <a:buAutoNum type="arabicPeriod"/>
            </a:pPr>
            <a:endParaRPr lang="en-US" dirty="0"/>
          </a:p>
          <a:p>
            <a:pPr marL="342900" indent="-342900">
              <a:buFontTx/>
              <a:buAutoNum type="arabicPeriod"/>
            </a:pPr>
            <a:r>
              <a:rPr lang="en-US" dirty="0"/>
              <a:t>Dar </a:t>
            </a:r>
            <a:r>
              <a:rPr lang="en-US" dirty="0" err="1"/>
              <a:t>soporte</a:t>
            </a:r>
            <a:r>
              <a:rPr lang="en-US" dirty="0"/>
              <a:t> software al robot </a:t>
            </a:r>
            <a:r>
              <a:rPr lang="en-US" dirty="0" err="1"/>
              <a:t>mediante</a:t>
            </a:r>
            <a:r>
              <a:rPr lang="en-US" dirty="0"/>
              <a:t> un </a:t>
            </a:r>
            <a:r>
              <a:rPr lang="en-US" dirty="0" err="1"/>
              <a:t>sistema</a:t>
            </a:r>
            <a:r>
              <a:rPr lang="en-US" dirty="0"/>
              <a:t> de </a:t>
            </a:r>
            <a:r>
              <a:rPr lang="en-US" dirty="0" err="1"/>
              <a:t>reconocimiento</a:t>
            </a:r>
            <a:r>
              <a:rPr lang="en-US" dirty="0"/>
              <a:t> de </a:t>
            </a:r>
            <a:r>
              <a:rPr lang="en-US" dirty="0" err="1"/>
              <a:t>fresas</a:t>
            </a:r>
            <a:r>
              <a:rPr lang="en-US" dirty="0"/>
              <a:t>, que </a:t>
            </a:r>
            <a:r>
              <a:rPr lang="en-US" dirty="0" err="1"/>
              <a:t>guarde</a:t>
            </a:r>
            <a:r>
              <a:rPr lang="en-US" dirty="0"/>
              <a:t> las </a:t>
            </a:r>
            <a:r>
              <a:rPr lang="en-US" dirty="0" err="1"/>
              <a:t>posiciones</a:t>
            </a:r>
            <a:r>
              <a:rPr lang="en-US" dirty="0"/>
              <a:t> y la </a:t>
            </a:r>
            <a:r>
              <a:rPr lang="en-US" dirty="0" err="1"/>
              <a:t>distancia</a:t>
            </a:r>
            <a:r>
              <a:rPr lang="en-US" dirty="0"/>
              <a:t> de </a:t>
            </a:r>
            <a:r>
              <a:rPr lang="en-US" dirty="0" err="1"/>
              <a:t>estas</a:t>
            </a:r>
            <a:r>
              <a:rPr lang="en-US" dirty="0"/>
              <a:t> a la </a:t>
            </a:r>
            <a:r>
              <a:rPr lang="en-US" dirty="0" err="1"/>
              <a:t>posición</a:t>
            </a:r>
            <a:r>
              <a:rPr lang="en-US" dirty="0"/>
              <a:t> de la </a:t>
            </a:r>
            <a:r>
              <a:rPr lang="en-US" dirty="0" err="1"/>
              <a:t>cámara</a:t>
            </a:r>
            <a:r>
              <a:rPr lang="en-US" dirty="0"/>
              <a:t>, para </a:t>
            </a:r>
            <a:r>
              <a:rPr lang="en-US" dirty="0" err="1"/>
              <a:t>su</a:t>
            </a:r>
            <a:r>
              <a:rPr lang="en-US" dirty="0"/>
              <a:t> posterior </a:t>
            </a:r>
            <a:r>
              <a:rPr lang="en-US" dirty="0" err="1"/>
              <a:t>envı́o</a:t>
            </a:r>
            <a:r>
              <a:rPr lang="en-US" dirty="0"/>
              <a:t> al </a:t>
            </a:r>
            <a:r>
              <a:rPr lang="en-US" dirty="0" err="1"/>
              <a:t>brazo</a:t>
            </a:r>
            <a:r>
              <a:rPr lang="en-US" dirty="0"/>
              <a:t> </a:t>
            </a:r>
            <a:r>
              <a:rPr lang="en-US" dirty="0" err="1"/>
              <a:t>robótico</a:t>
            </a:r>
            <a:r>
              <a:rPr lang="en-US" dirty="0"/>
              <a:t>.</a:t>
            </a:r>
          </a:p>
          <a:p>
            <a:pPr marL="342900" indent="-342900">
              <a:buAutoNum type="arabicPeriod"/>
            </a:pPr>
            <a:endParaRPr lang="en-US" dirty="0"/>
          </a:p>
          <a:p>
            <a:pPr marL="342900" indent="-342900">
              <a:buAutoNum type="arabicPeriod"/>
            </a:pPr>
            <a:r>
              <a:rPr lang="en-US" dirty="0" err="1">
                <a:ea typeface="+mn-lt"/>
                <a:cs typeface="+mn-lt"/>
              </a:rPr>
              <a:t>Realizar</a:t>
            </a:r>
            <a:r>
              <a:rPr lang="en-US" dirty="0">
                <a:ea typeface="+mn-lt"/>
                <a:cs typeface="+mn-lt"/>
              </a:rPr>
              <a:t> </a:t>
            </a:r>
            <a:r>
              <a:rPr lang="en-US" dirty="0" err="1">
                <a:ea typeface="+mn-lt"/>
                <a:cs typeface="+mn-lt"/>
              </a:rPr>
              <a:t>pruebas</a:t>
            </a:r>
            <a:r>
              <a:rPr lang="en-US" dirty="0">
                <a:ea typeface="+mn-lt"/>
                <a:cs typeface="+mn-lt"/>
              </a:rPr>
              <a:t> de la </a:t>
            </a:r>
            <a:r>
              <a:rPr lang="en-US" dirty="0" err="1">
                <a:ea typeface="+mn-lt"/>
                <a:cs typeface="+mn-lt"/>
              </a:rPr>
              <a:t>aplicación</a:t>
            </a:r>
            <a:r>
              <a:rPr lang="en-US" dirty="0">
                <a:ea typeface="+mn-lt"/>
                <a:cs typeface="+mn-lt"/>
              </a:rPr>
              <a:t> final.</a:t>
            </a:r>
            <a:endParaRPr lang="en-US" dirty="0"/>
          </a:p>
          <a:p>
            <a:pPr marL="285750" indent="-285750">
              <a:buAutoNum type="arabicPeriod"/>
            </a:pPr>
            <a:endParaRPr lang="en-US" dirty="0"/>
          </a:p>
        </p:txBody>
      </p:sp>
      <p:sp>
        <p:nvSpPr>
          <p:cNvPr id="2" name="Rectángulo 1">
            <a:extLst>
              <a:ext uri="{FF2B5EF4-FFF2-40B4-BE49-F238E27FC236}">
                <a16:creationId xmlns:a16="http://schemas.microsoft.com/office/drawing/2014/main" id="{0A9A9D67-22F8-711D-DD15-2AFFA680E8E2}"/>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70711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67FFF-A3FB-BB13-BC2C-B175BFC5699F}"/>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03818120-C01F-D875-53D2-77624E67D7B3}"/>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26/46</a:t>
            </a:r>
          </a:p>
        </p:txBody>
      </p:sp>
      <p:sp>
        <p:nvSpPr>
          <p:cNvPr id="7" name="CuadroTexto 6">
            <a:extLst>
              <a:ext uri="{FF2B5EF4-FFF2-40B4-BE49-F238E27FC236}">
                <a16:creationId xmlns:a16="http://schemas.microsoft.com/office/drawing/2014/main" id="{7901D0F6-2EBE-E549-F873-56EA103200FB}"/>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589C4663-F4BE-F9C0-BF4C-90F39A55251D}"/>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Objetivos      </a:t>
            </a:r>
          </a:p>
        </p:txBody>
      </p:sp>
      <p:sp>
        <p:nvSpPr>
          <p:cNvPr id="8" name="Rectángulo 7">
            <a:extLst>
              <a:ext uri="{FF2B5EF4-FFF2-40B4-BE49-F238E27FC236}">
                <a16:creationId xmlns:a16="http://schemas.microsoft.com/office/drawing/2014/main" id="{72E3C3D4-D067-14D4-117F-19B6E3BC6F50}"/>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Plan de trabajo</a:t>
            </a:r>
          </a:p>
        </p:txBody>
      </p:sp>
      <p:sp>
        <p:nvSpPr>
          <p:cNvPr id="10" name="CuadroTexto 9">
            <a:extLst>
              <a:ext uri="{FF2B5EF4-FFF2-40B4-BE49-F238E27FC236}">
                <a16:creationId xmlns:a16="http://schemas.microsoft.com/office/drawing/2014/main" id="{B2363169-BA5D-1557-F754-2F7352C65D2C}"/>
              </a:ext>
            </a:extLst>
          </p:cNvPr>
          <p:cNvSpPr txBox="1"/>
          <p:nvPr/>
        </p:nvSpPr>
        <p:spPr>
          <a:xfrm>
            <a:off x="440048" y="2136239"/>
            <a:ext cx="1135610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Tx/>
              <a:buAutoNum type="arabicPeriod"/>
            </a:pPr>
            <a:r>
              <a:rPr lang="en-US" dirty="0" err="1">
                <a:ea typeface="+mn-lt"/>
                <a:cs typeface="+mn-lt"/>
              </a:rPr>
              <a:t>Investigación</a:t>
            </a:r>
            <a:r>
              <a:rPr lang="en-US" dirty="0">
                <a:ea typeface="+mn-lt"/>
                <a:cs typeface="+mn-lt"/>
              </a:rPr>
              <a:t> </a:t>
            </a:r>
            <a:r>
              <a:rPr lang="en-US" dirty="0" err="1">
                <a:ea typeface="+mn-lt"/>
                <a:cs typeface="+mn-lt"/>
              </a:rPr>
              <a:t>inicial</a:t>
            </a:r>
            <a:endParaRPr lang="en-US" dirty="0" err="1"/>
          </a:p>
          <a:p>
            <a:pPr marL="342900" indent="-342900">
              <a:buAutoNum type="arabicPeriod"/>
            </a:pPr>
            <a:endParaRPr lang="en-US" dirty="0"/>
          </a:p>
          <a:p>
            <a:pPr marL="342900" indent="-342900">
              <a:buFontTx/>
              <a:buAutoNum type="arabicPeriod"/>
            </a:pPr>
            <a:r>
              <a:rPr lang="en-US" dirty="0" err="1"/>
              <a:t>Diseño</a:t>
            </a:r>
            <a:r>
              <a:rPr lang="en-US" dirty="0"/>
              <a:t> y </a:t>
            </a:r>
            <a:r>
              <a:rPr lang="en-US" dirty="0" err="1"/>
              <a:t>desarrollo</a:t>
            </a:r>
            <a:r>
              <a:rPr lang="en-US" dirty="0"/>
              <a:t> del </a:t>
            </a:r>
            <a:r>
              <a:rPr lang="en-US" dirty="0" err="1"/>
              <a:t>sistema</a:t>
            </a:r>
            <a:r>
              <a:rPr lang="en-US" dirty="0"/>
              <a:t> de </a:t>
            </a:r>
            <a:r>
              <a:rPr lang="en-US" dirty="0" err="1"/>
              <a:t>visión</a:t>
            </a:r>
            <a:r>
              <a:rPr lang="en-US" dirty="0"/>
              <a:t> artificial</a:t>
            </a:r>
          </a:p>
          <a:p>
            <a:pPr marL="342900" indent="-342900">
              <a:buAutoNum type="arabicPeriod"/>
            </a:pPr>
            <a:endParaRPr lang="en-US" dirty="0"/>
          </a:p>
          <a:p>
            <a:pPr marL="342900" indent="-342900">
              <a:buFontTx/>
              <a:buAutoNum type="arabicPeriod"/>
            </a:pPr>
            <a:r>
              <a:rPr lang="en-US" dirty="0" err="1">
                <a:ea typeface="+mn-lt"/>
                <a:cs typeface="+mn-lt"/>
              </a:rPr>
              <a:t>Pruebas</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entorno</a:t>
            </a:r>
            <a:r>
              <a:rPr lang="en-US" dirty="0">
                <a:ea typeface="+mn-lt"/>
                <a:cs typeface="+mn-lt"/>
              </a:rPr>
              <a:t> </a:t>
            </a:r>
            <a:r>
              <a:rPr lang="en-US" dirty="0" err="1">
                <a:ea typeface="+mn-lt"/>
                <a:cs typeface="+mn-lt"/>
              </a:rPr>
              <a:t>simulado</a:t>
            </a:r>
            <a:endParaRPr lang="en-US" dirty="0" err="1"/>
          </a:p>
          <a:p>
            <a:pPr marL="342900" indent="-342900">
              <a:buAutoNum type="arabicPeriod"/>
            </a:pPr>
            <a:endParaRPr lang="en-US" dirty="0"/>
          </a:p>
          <a:p>
            <a:pPr marL="342900" indent="-342900">
              <a:buFontTx/>
              <a:buAutoNum type="arabicPeriod"/>
            </a:pPr>
            <a:r>
              <a:rPr lang="en-US" dirty="0" err="1">
                <a:ea typeface="+mn-lt"/>
                <a:cs typeface="+mn-lt"/>
              </a:rPr>
              <a:t>Pruebas</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entorno</a:t>
            </a:r>
            <a:r>
              <a:rPr lang="en-US" dirty="0">
                <a:ea typeface="+mn-lt"/>
                <a:cs typeface="+mn-lt"/>
              </a:rPr>
              <a:t> real</a:t>
            </a:r>
          </a:p>
          <a:p>
            <a:pPr marL="342900" indent="-342900">
              <a:buFontTx/>
              <a:buAutoNum type="arabicPeriod"/>
            </a:pPr>
            <a:endParaRPr lang="en-US" dirty="0"/>
          </a:p>
          <a:p>
            <a:pPr marL="342900" indent="-342900">
              <a:buFontTx/>
              <a:buAutoNum type="arabicPeriod"/>
            </a:pPr>
            <a:r>
              <a:rPr lang="en-US" dirty="0" err="1"/>
              <a:t>Escritura</a:t>
            </a:r>
            <a:r>
              <a:rPr lang="en-US" dirty="0"/>
              <a:t> de la </a:t>
            </a:r>
            <a:r>
              <a:rPr lang="en-US" dirty="0" err="1"/>
              <a:t>memoria</a:t>
            </a:r>
            <a:r>
              <a:rPr lang="en-US" dirty="0"/>
              <a:t> </a:t>
            </a:r>
          </a:p>
        </p:txBody>
      </p:sp>
      <p:sp>
        <p:nvSpPr>
          <p:cNvPr id="2" name="Rectángulo 1">
            <a:extLst>
              <a:ext uri="{FF2B5EF4-FFF2-40B4-BE49-F238E27FC236}">
                <a16:creationId xmlns:a16="http://schemas.microsoft.com/office/drawing/2014/main" id="{2166DA35-F688-A320-238A-ED14D5EA7950}"/>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87603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8F14D-5A3B-D2C3-7333-323486FB3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C8F7E7-9A0E-5D4D-6CA6-21312DB2C086}"/>
              </a:ext>
            </a:extLst>
          </p:cNvPr>
          <p:cNvSpPr>
            <a:spLocks noGrp="1"/>
          </p:cNvSpPr>
          <p:nvPr>
            <p:ph type="title"/>
          </p:nvPr>
        </p:nvSpPr>
        <p:spPr>
          <a:xfrm>
            <a:off x="838200" y="2770868"/>
            <a:ext cx="10515600" cy="1325563"/>
          </a:xfrm>
        </p:spPr>
        <p:txBody>
          <a:bodyPr>
            <a:normAutofit/>
          </a:bodyPr>
          <a:lstStyle/>
          <a:p>
            <a:pPr algn="ctr"/>
            <a:r>
              <a:rPr lang="es-ES" sz="5400" i="1" dirty="0"/>
              <a:t>Plataforma de desarrollo</a:t>
            </a:r>
          </a:p>
        </p:txBody>
      </p:sp>
      <p:sp>
        <p:nvSpPr>
          <p:cNvPr id="4" name="Rectángulo 3">
            <a:extLst>
              <a:ext uri="{FF2B5EF4-FFF2-40B4-BE49-F238E27FC236}">
                <a16:creationId xmlns:a16="http://schemas.microsoft.com/office/drawing/2014/main" id="{C2744868-1D0C-EAAB-82BE-87D46017209B}"/>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27/46</a:t>
            </a:r>
          </a:p>
        </p:txBody>
      </p:sp>
      <p:sp>
        <p:nvSpPr>
          <p:cNvPr id="8" name="CuadroTexto 7">
            <a:extLst>
              <a:ext uri="{FF2B5EF4-FFF2-40B4-BE49-F238E27FC236}">
                <a16:creationId xmlns:a16="http://schemas.microsoft.com/office/drawing/2014/main" id="{B912E228-1D65-E766-0C57-936C5D33DDEA}"/>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10" name="Rectángulo 9">
            <a:extLst>
              <a:ext uri="{FF2B5EF4-FFF2-40B4-BE49-F238E27FC236}">
                <a16:creationId xmlns:a16="http://schemas.microsoft.com/office/drawing/2014/main" id="{5B4ABB5F-06F3-D7C7-F248-E9843600A2A9}"/>
              </a:ext>
            </a:extLst>
          </p:cNvPr>
          <p:cNvSpPr/>
          <p:nvPr/>
        </p:nvSpPr>
        <p:spPr>
          <a:xfrm>
            <a:off x="0" y="0"/>
            <a:ext cx="12189892" cy="19603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82B57EC6-48E2-B967-B502-376CFE89FF44}"/>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36328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C7B2C-1A6C-9D2F-D24C-8320798EA5EF}"/>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4945513B-51B2-4620-DE88-C7D90EB9A30F}"/>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28/46</a:t>
            </a:r>
          </a:p>
        </p:txBody>
      </p:sp>
      <p:sp>
        <p:nvSpPr>
          <p:cNvPr id="7" name="CuadroTexto 6">
            <a:extLst>
              <a:ext uri="{FF2B5EF4-FFF2-40B4-BE49-F238E27FC236}">
                <a16:creationId xmlns:a16="http://schemas.microsoft.com/office/drawing/2014/main" id="{88D9B3E7-8D04-FF6E-3D26-3C4BCEBB1019}"/>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C600D3B9-31AA-7EA1-8CD8-7E7452D612B4}"/>
              </a:ext>
            </a:extLst>
          </p:cNvPr>
          <p:cNvSpPr/>
          <p:nvPr/>
        </p:nvSpPr>
        <p:spPr>
          <a:xfrm>
            <a:off x="1" y="-76199"/>
            <a:ext cx="12192000"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Plataforma de desarrollo    </a:t>
            </a:r>
          </a:p>
        </p:txBody>
      </p:sp>
      <p:sp>
        <p:nvSpPr>
          <p:cNvPr id="8" name="Rectángulo 7">
            <a:extLst>
              <a:ext uri="{FF2B5EF4-FFF2-40B4-BE49-F238E27FC236}">
                <a16:creationId xmlns:a16="http://schemas.microsoft.com/office/drawing/2014/main" id="{657B1BAA-9D98-354F-3824-6EBAD7EE96C2}"/>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Hardware</a:t>
            </a:r>
          </a:p>
        </p:txBody>
      </p:sp>
      <p:sp>
        <p:nvSpPr>
          <p:cNvPr id="12" name="CuadroTexto 11">
            <a:extLst>
              <a:ext uri="{FF2B5EF4-FFF2-40B4-BE49-F238E27FC236}">
                <a16:creationId xmlns:a16="http://schemas.microsoft.com/office/drawing/2014/main" id="{98F51F91-396E-9003-7263-9EE67DC86BF0}"/>
              </a:ext>
            </a:extLst>
          </p:cNvPr>
          <p:cNvSpPr txBox="1"/>
          <p:nvPr/>
        </p:nvSpPr>
        <p:spPr>
          <a:xfrm>
            <a:off x="428503" y="1859148"/>
            <a:ext cx="1135610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dirty="0">
                <a:ea typeface="+mn-lt"/>
                <a:cs typeface="+mn-lt"/>
              </a:rPr>
              <a:t>Cámara Logitech C270 HD</a:t>
            </a:r>
            <a:endParaRPr lang="en-US" dirty="0"/>
          </a:p>
          <a:p>
            <a:pPr marL="342900" indent="-342900">
              <a:buFont typeface="Arial"/>
              <a:buChar char="•"/>
            </a:pPr>
            <a:endParaRPr lang="en-US" dirty="0"/>
          </a:p>
          <a:p>
            <a:pPr marL="342900" indent="-342900">
              <a:buFont typeface="Arial"/>
              <a:buChar char="•"/>
            </a:pPr>
            <a:r>
              <a:rPr lang="en-US" dirty="0" err="1"/>
              <a:t>Soporte</a:t>
            </a:r>
            <a:r>
              <a:rPr lang="en-US" dirty="0"/>
              <a:t> de </a:t>
            </a:r>
            <a:r>
              <a:rPr lang="en-US" dirty="0" err="1"/>
              <a:t>brazo</a:t>
            </a:r>
            <a:r>
              <a:rPr lang="en-US" dirty="0"/>
              <a:t> </a:t>
            </a:r>
            <a:r>
              <a:rPr lang="en-US" dirty="0" err="1"/>
              <a:t>articulado</a:t>
            </a:r>
            <a:endParaRPr lang="en-US"/>
          </a:p>
          <a:p>
            <a:pPr marL="342900" indent="-342900">
              <a:buFont typeface="Arial"/>
              <a:buChar char="•"/>
            </a:pPr>
            <a:endParaRPr lang="en-US" dirty="0"/>
          </a:p>
          <a:p>
            <a:pPr marL="342900" indent="-342900">
              <a:buFont typeface="Arial"/>
              <a:buChar char="•"/>
            </a:pPr>
            <a:r>
              <a:rPr lang="en-US" dirty="0" err="1">
                <a:ea typeface="+mn-lt"/>
                <a:cs typeface="+mn-lt"/>
              </a:rPr>
              <a:t>Soporte</a:t>
            </a:r>
            <a:r>
              <a:rPr lang="en-US" dirty="0">
                <a:ea typeface="+mn-lt"/>
                <a:cs typeface="+mn-lt"/>
              </a:rPr>
              <a:t> de </a:t>
            </a:r>
            <a:r>
              <a:rPr lang="en-US" dirty="0" err="1">
                <a:ea typeface="+mn-lt"/>
                <a:cs typeface="+mn-lt"/>
              </a:rPr>
              <a:t>impresión</a:t>
            </a:r>
            <a:r>
              <a:rPr lang="en-US" dirty="0">
                <a:ea typeface="+mn-lt"/>
                <a:cs typeface="+mn-lt"/>
              </a:rPr>
              <a:t> 3D</a:t>
            </a:r>
            <a:endParaRPr lang="en-US" dirty="0"/>
          </a:p>
          <a:p>
            <a:pPr marL="342900" indent="-342900">
              <a:buFont typeface="Arial"/>
              <a:buChar char="•"/>
            </a:pPr>
            <a:endParaRPr lang="en-US" dirty="0"/>
          </a:p>
          <a:p>
            <a:pPr marL="342900" indent="-342900">
              <a:buFont typeface="Arial"/>
              <a:buChar char="•"/>
            </a:pPr>
            <a:r>
              <a:rPr lang="en-US" dirty="0" err="1">
                <a:ea typeface="+mn-lt"/>
                <a:cs typeface="+mn-lt"/>
              </a:rPr>
              <a:t>Ordenador</a:t>
            </a:r>
            <a:r>
              <a:rPr lang="en-US" dirty="0">
                <a:ea typeface="+mn-lt"/>
                <a:cs typeface="+mn-lt"/>
              </a:rPr>
              <a:t> principal: Lenovo Legion 5 IMH05</a:t>
            </a:r>
          </a:p>
          <a:p>
            <a:pPr marL="342900" indent="-342900">
              <a:buFont typeface="Arial"/>
              <a:buChar char="•"/>
            </a:pPr>
            <a:endParaRPr lang="en-US" dirty="0"/>
          </a:p>
          <a:p>
            <a:pPr marL="342900" indent="-342900">
              <a:buFont typeface="Arial"/>
              <a:buChar char="•"/>
            </a:pPr>
            <a:r>
              <a:rPr lang="en-US" dirty="0"/>
              <a:t>Robot de Universal Robots de la </a:t>
            </a:r>
            <a:r>
              <a:rPr lang="en-US" dirty="0" err="1"/>
              <a:t>gama</a:t>
            </a:r>
            <a:r>
              <a:rPr lang="en-US" dirty="0"/>
              <a:t> e-series</a:t>
            </a:r>
          </a:p>
          <a:p>
            <a:pPr marL="342900" indent="-342900">
              <a:buFont typeface="Arial"/>
              <a:buChar char="•"/>
            </a:pPr>
            <a:endParaRPr lang="en-US" dirty="0"/>
          </a:p>
          <a:p>
            <a:pPr marL="342900" indent="-342900">
              <a:buFont typeface="Arial"/>
              <a:buChar char="•"/>
            </a:pPr>
            <a:r>
              <a:rPr lang="en-US" dirty="0"/>
              <a:t>Comunicaciones: cables de red y switch</a:t>
            </a:r>
          </a:p>
        </p:txBody>
      </p:sp>
      <p:sp>
        <p:nvSpPr>
          <p:cNvPr id="2" name="Rectángulo 1">
            <a:extLst>
              <a:ext uri="{FF2B5EF4-FFF2-40B4-BE49-F238E27FC236}">
                <a16:creationId xmlns:a16="http://schemas.microsoft.com/office/drawing/2014/main" id="{1E71E755-3C3C-741D-C2D1-598982C12932}"/>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75635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ED443-B343-4E66-75E8-FAC6A01311B5}"/>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EEDB9B6D-69C9-9F84-1A9B-D59530AE6E95}"/>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29/46</a:t>
            </a:r>
          </a:p>
        </p:txBody>
      </p:sp>
      <p:sp>
        <p:nvSpPr>
          <p:cNvPr id="7" name="CuadroTexto 6">
            <a:extLst>
              <a:ext uri="{FF2B5EF4-FFF2-40B4-BE49-F238E27FC236}">
                <a16:creationId xmlns:a16="http://schemas.microsoft.com/office/drawing/2014/main" id="{F7864566-BC61-EA2F-803E-363BC710BF04}"/>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DC503677-A100-DA3D-4CFF-D186EB977195}"/>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Plataforma de desarrollo    </a:t>
            </a:r>
          </a:p>
        </p:txBody>
      </p:sp>
      <p:sp>
        <p:nvSpPr>
          <p:cNvPr id="8" name="Rectángulo 7">
            <a:extLst>
              <a:ext uri="{FF2B5EF4-FFF2-40B4-BE49-F238E27FC236}">
                <a16:creationId xmlns:a16="http://schemas.microsoft.com/office/drawing/2014/main" id="{FE467E7C-43FB-89DC-894B-C35147C58B8D}"/>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Hardware</a:t>
            </a:r>
          </a:p>
        </p:txBody>
      </p:sp>
      <p:pic>
        <p:nvPicPr>
          <p:cNvPr id="9" name="Imagen 8">
            <a:extLst>
              <a:ext uri="{FF2B5EF4-FFF2-40B4-BE49-F238E27FC236}">
                <a16:creationId xmlns:a16="http://schemas.microsoft.com/office/drawing/2014/main" id="{C7F3F747-3749-B34B-FB1E-3B0B219C4FA9}"/>
              </a:ext>
            </a:extLst>
          </p:cNvPr>
          <p:cNvPicPr>
            <a:picLocks noChangeAspect="1"/>
          </p:cNvPicPr>
          <p:nvPr/>
        </p:nvPicPr>
        <p:blipFill>
          <a:blip r:embed="rId2"/>
          <a:stretch>
            <a:fillRect/>
          </a:stretch>
        </p:blipFill>
        <p:spPr>
          <a:xfrm>
            <a:off x="2310" y="1126837"/>
            <a:ext cx="3747654" cy="4996872"/>
          </a:xfrm>
          <a:prstGeom prst="rect">
            <a:avLst/>
          </a:prstGeom>
        </p:spPr>
      </p:pic>
      <p:pic>
        <p:nvPicPr>
          <p:cNvPr id="10" name="Imagen 9">
            <a:extLst>
              <a:ext uri="{FF2B5EF4-FFF2-40B4-BE49-F238E27FC236}">
                <a16:creationId xmlns:a16="http://schemas.microsoft.com/office/drawing/2014/main" id="{4A187CD8-088E-BD79-7EDD-A218209C4883}"/>
              </a:ext>
            </a:extLst>
          </p:cNvPr>
          <p:cNvPicPr>
            <a:picLocks noChangeAspect="1"/>
          </p:cNvPicPr>
          <p:nvPr/>
        </p:nvPicPr>
        <p:blipFill>
          <a:blip r:embed="rId3"/>
          <a:stretch>
            <a:fillRect/>
          </a:stretch>
        </p:blipFill>
        <p:spPr>
          <a:xfrm>
            <a:off x="9010650" y="1711902"/>
            <a:ext cx="2541154" cy="2118013"/>
          </a:xfrm>
          <a:prstGeom prst="rect">
            <a:avLst/>
          </a:prstGeom>
        </p:spPr>
      </p:pic>
      <p:pic>
        <p:nvPicPr>
          <p:cNvPr id="11" name="Imagen 10" descr="Imagen que contiene tabla, aire, hombre&#10;&#10;El contenido generado por IA puede ser incorrecto.">
            <a:extLst>
              <a:ext uri="{FF2B5EF4-FFF2-40B4-BE49-F238E27FC236}">
                <a16:creationId xmlns:a16="http://schemas.microsoft.com/office/drawing/2014/main" id="{9FDF2A4D-05AB-10C2-ADC9-6ED1B4B46538}"/>
              </a:ext>
            </a:extLst>
          </p:cNvPr>
          <p:cNvPicPr>
            <a:picLocks noChangeAspect="1"/>
          </p:cNvPicPr>
          <p:nvPr/>
        </p:nvPicPr>
        <p:blipFill>
          <a:blip r:embed="rId4"/>
          <a:stretch>
            <a:fillRect/>
          </a:stretch>
        </p:blipFill>
        <p:spPr>
          <a:xfrm>
            <a:off x="3757543" y="1131453"/>
            <a:ext cx="4711549" cy="4768274"/>
          </a:xfrm>
          <a:prstGeom prst="rect">
            <a:avLst/>
          </a:prstGeom>
        </p:spPr>
      </p:pic>
      <p:pic>
        <p:nvPicPr>
          <p:cNvPr id="13" name="Imagen 12" descr="Imagen que contiene computadora, monitor, tabla, escritorio&#10;&#10;El contenido generado por IA puede ser incorrecto.">
            <a:extLst>
              <a:ext uri="{FF2B5EF4-FFF2-40B4-BE49-F238E27FC236}">
                <a16:creationId xmlns:a16="http://schemas.microsoft.com/office/drawing/2014/main" id="{56C2A695-77D8-4E10-1B12-8182D8885202}"/>
              </a:ext>
            </a:extLst>
          </p:cNvPr>
          <p:cNvPicPr>
            <a:picLocks noChangeAspect="1"/>
          </p:cNvPicPr>
          <p:nvPr/>
        </p:nvPicPr>
        <p:blipFill>
          <a:blip r:embed="rId5"/>
          <a:stretch>
            <a:fillRect/>
          </a:stretch>
        </p:blipFill>
        <p:spPr>
          <a:xfrm>
            <a:off x="8442326" y="4211348"/>
            <a:ext cx="3689351" cy="1691121"/>
          </a:xfrm>
          <a:prstGeom prst="rect">
            <a:avLst/>
          </a:prstGeom>
        </p:spPr>
      </p:pic>
      <p:sp>
        <p:nvSpPr>
          <p:cNvPr id="2" name="Rectángulo 1">
            <a:extLst>
              <a:ext uri="{FF2B5EF4-FFF2-40B4-BE49-F238E27FC236}">
                <a16:creationId xmlns:a16="http://schemas.microsoft.com/office/drawing/2014/main" id="{3EA47189-0BB3-24F9-6EA8-EC2671005C2F}"/>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22052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732A31B-6766-114A-7FB0-605756AE9BF5}"/>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3/46</a:t>
            </a:r>
          </a:p>
        </p:txBody>
      </p:sp>
      <p:sp>
        <p:nvSpPr>
          <p:cNvPr id="6" name="Rectángulo 5">
            <a:extLst>
              <a:ext uri="{FF2B5EF4-FFF2-40B4-BE49-F238E27FC236}">
                <a16:creationId xmlns:a16="http://schemas.microsoft.com/office/drawing/2014/main" id="{E7B06073-7B71-7940-66E5-A5EA95917864}"/>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0537AD60-8D59-5558-00C6-9702FA19E9B3}"/>
              </a:ext>
            </a:extLst>
          </p:cNvPr>
          <p:cNvSpPr/>
          <p:nvPr/>
        </p:nvSpPr>
        <p:spPr>
          <a:xfrm>
            <a:off x="0" y="-76199"/>
            <a:ext cx="12184781"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0BF6546C-D65E-4F57-A06E-555E13522698}"/>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itle 1">
            <a:extLst>
              <a:ext uri="{FF2B5EF4-FFF2-40B4-BE49-F238E27FC236}">
                <a16:creationId xmlns:a16="http://schemas.microsoft.com/office/drawing/2014/main" id="{A9849D0E-275C-93D2-0242-C73DA5FCB43C}"/>
              </a:ext>
            </a:extLst>
          </p:cNvPr>
          <p:cNvSpPr>
            <a:spLocks noGrp="1"/>
          </p:cNvSpPr>
          <p:nvPr/>
        </p:nvSpPr>
        <p:spPr>
          <a:xfrm>
            <a:off x="250371" y="603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t>Contenidos</a:t>
            </a:r>
          </a:p>
        </p:txBody>
      </p:sp>
      <p:sp>
        <p:nvSpPr>
          <p:cNvPr id="16" name="CuadroTexto 15">
            <a:extLst>
              <a:ext uri="{FF2B5EF4-FFF2-40B4-BE49-F238E27FC236}">
                <a16:creationId xmlns:a16="http://schemas.microsoft.com/office/drawing/2014/main" id="{CD3EB489-E859-22A2-39EA-A5D1AD727856}"/>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17" name="CuadroTexto 16">
            <a:extLst>
              <a:ext uri="{FF2B5EF4-FFF2-40B4-BE49-F238E27FC236}">
                <a16:creationId xmlns:a16="http://schemas.microsoft.com/office/drawing/2014/main" id="{A7890D41-4371-8A87-1D07-5CA990999323}"/>
              </a:ext>
            </a:extLst>
          </p:cNvPr>
          <p:cNvSpPr txBox="1"/>
          <p:nvPr/>
        </p:nvSpPr>
        <p:spPr>
          <a:xfrm>
            <a:off x="250462" y="1243942"/>
            <a:ext cx="11718523"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s-ES" sz="2800" dirty="0"/>
              <a:t>Introducción</a:t>
            </a:r>
          </a:p>
          <a:p>
            <a:pPr marL="342900" indent="-342900" algn="l">
              <a:buAutoNum type="arabicPeriod"/>
            </a:pPr>
            <a:endParaRPr lang="es-ES" sz="2800" dirty="0"/>
          </a:p>
          <a:p>
            <a:pPr marL="342900" indent="-342900">
              <a:buAutoNum type="arabicPeriod"/>
            </a:pPr>
            <a:r>
              <a:rPr lang="es-ES" sz="2800" dirty="0"/>
              <a:t>Estado del arte</a:t>
            </a:r>
          </a:p>
          <a:p>
            <a:pPr marL="342900" indent="-342900">
              <a:buAutoNum type="arabicPeriod"/>
            </a:pPr>
            <a:endParaRPr lang="es-ES" sz="2800" dirty="0"/>
          </a:p>
          <a:p>
            <a:pPr marL="342900" indent="-342900">
              <a:buAutoNum type="arabicPeriod"/>
            </a:pPr>
            <a:r>
              <a:rPr lang="es-ES" sz="2800" dirty="0"/>
              <a:t>Objetivos</a:t>
            </a:r>
          </a:p>
          <a:p>
            <a:pPr marL="342900" indent="-342900">
              <a:buAutoNum type="arabicPeriod"/>
            </a:pPr>
            <a:endParaRPr lang="es-ES" sz="2800" dirty="0"/>
          </a:p>
          <a:p>
            <a:pPr marL="342900" indent="-342900">
              <a:buAutoNum type="arabicPeriod"/>
            </a:pPr>
            <a:r>
              <a:rPr lang="es-ES" sz="2800" dirty="0"/>
              <a:t>Plataforma de desarrollo</a:t>
            </a:r>
          </a:p>
          <a:p>
            <a:pPr marL="342900" indent="-342900">
              <a:buAutoNum type="arabicPeriod"/>
            </a:pPr>
            <a:endParaRPr lang="es-ES" sz="2800" dirty="0"/>
          </a:p>
          <a:p>
            <a:pPr marL="342900" indent="-342900">
              <a:buAutoNum type="arabicPeriod"/>
            </a:pPr>
            <a:r>
              <a:rPr lang="es-ES" sz="2800" dirty="0"/>
              <a:t>Descripción del sistema</a:t>
            </a:r>
          </a:p>
          <a:p>
            <a:pPr marL="342900" indent="-342900">
              <a:buAutoNum type="arabicPeriod"/>
            </a:pPr>
            <a:endParaRPr lang="es-ES" sz="2800" dirty="0"/>
          </a:p>
          <a:p>
            <a:pPr marL="342900" indent="-342900">
              <a:buAutoNum type="arabicPeriod"/>
            </a:pPr>
            <a:r>
              <a:rPr lang="es-ES" sz="2800" dirty="0"/>
              <a:t>Conclusiones</a:t>
            </a:r>
          </a:p>
          <a:p>
            <a:pPr marL="342900" indent="-342900">
              <a:buAutoNum type="arabicPeriod"/>
            </a:pPr>
            <a:endParaRPr lang="es-ES" dirty="0"/>
          </a:p>
        </p:txBody>
      </p:sp>
    </p:spTree>
    <p:extLst>
      <p:ext uri="{BB962C8B-B14F-4D97-AF65-F5344CB8AC3E}">
        <p14:creationId xmlns:p14="http://schemas.microsoft.com/office/powerpoint/2010/main" val="3245829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E1359-B421-7EA2-72D4-ABB9763E850D}"/>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4015C495-5CB5-A5C1-CEFE-03062016365C}"/>
              </a:ext>
            </a:extLst>
          </p:cNvPr>
          <p:cNvSpPr/>
          <p:nvPr/>
        </p:nvSpPr>
        <p:spPr>
          <a:xfrm>
            <a:off x="4211" y="6252340"/>
            <a:ext cx="12184782"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30/46</a:t>
            </a:r>
          </a:p>
        </p:txBody>
      </p:sp>
      <p:sp>
        <p:nvSpPr>
          <p:cNvPr id="5" name="Rectángulo 4">
            <a:extLst>
              <a:ext uri="{FF2B5EF4-FFF2-40B4-BE49-F238E27FC236}">
                <a16:creationId xmlns:a16="http://schemas.microsoft.com/office/drawing/2014/main" id="{7C2CAFE4-624D-6B2D-26BB-484526A4C61B}"/>
              </a:ext>
            </a:extLst>
          </p:cNvPr>
          <p:cNvSpPr/>
          <p:nvPr/>
        </p:nvSpPr>
        <p:spPr>
          <a:xfrm>
            <a:off x="-4076" y="6124557"/>
            <a:ext cx="12147250" cy="28581"/>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300B6F55-614F-D813-B2EF-96847BCDB3D5}"/>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64384793-DB7F-05BF-21B5-669BA108E0F3}"/>
              </a:ext>
            </a:extLst>
          </p:cNvPr>
          <p:cNvSpPr/>
          <p:nvPr/>
        </p:nvSpPr>
        <p:spPr>
          <a:xfrm>
            <a:off x="0" y="-76199"/>
            <a:ext cx="12184783"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Plataforma de desarrollo    </a:t>
            </a:r>
          </a:p>
        </p:txBody>
      </p:sp>
      <p:sp>
        <p:nvSpPr>
          <p:cNvPr id="8" name="Rectángulo 7">
            <a:extLst>
              <a:ext uri="{FF2B5EF4-FFF2-40B4-BE49-F238E27FC236}">
                <a16:creationId xmlns:a16="http://schemas.microsoft.com/office/drawing/2014/main" id="{5FF16234-D9FF-FAA8-3D4D-51C574DB358E}"/>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Software</a:t>
            </a:r>
          </a:p>
        </p:txBody>
      </p:sp>
      <p:sp>
        <p:nvSpPr>
          <p:cNvPr id="12" name="CuadroTexto 11">
            <a:extLst>
              <a:ext uri="{FF2B5EF4-FFF2-40B4-BE49-F238E27FC236}">
                <a16:creationId xmlns:a16="http://schemas.microsoft.com/office/drawing/2014/main" id="{3F86E19C-6128-580A-07F4-E4F4107FDE02}"/>
              </a:ext>
            </a:extLst>
          </p:cNvPr>
          <p:cNvSpPr txBox="1"/>
          <p:nvPr/>
        </p:nvSpPr>
        <p:spPr>
          <a:xfrm>
            <a:off x="3488048" y="1859148"/>
            <a:ext cx="173874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dirty="0">
                <a:ea typeface="+mn-lt"/>
                <a:cs typeface="+mn-lt"/>
              </a:rPr>
              <a:t>Ubuntu</a:t>
            </a:r>
            <a:endParaRPr lang="en-US" dirty="0"/>
          </a:p>
          <a:p>
            <a:pPr marL="342900" indent="-342900">
              <a:buFont typeface="Arial"/>
              <a:buChar char="•"/>
            </a:pPr>
            <a:endParaRPr lang="en-US" dirty="0"/>
          </a:p>
          <a:p>
            <a:pPr marL="342900" indent="-342900">
              <a:buFont typeface="Arial"/>
              <a:buChar char="•"/>
            </a:pPr>
            <a:r>
              <a:rPr lang="en-US" dirty="0" err="1"/>
              <a:t>Polyscope</a:t>
            </a:r>
            <a:endParaRPr lang="en-US"/>
          </a:p>
          <a:p>
            <a:pPr marL="342900" indent="-342900">
              <a:buFont typeface="Arial"/>
              <a:buChar char="•"/>
            </a:pPr>
            <a:endParaRPr lang="en-US" dirty="0"/>
          </a:p>
          <a:p>
            <a:pPr marL="342900" indent="-342900">
              <a:buFont typeface="Arial"/>
              <a:buChar char="•"/>
            </a:pPr>
            <a:r>
              <a:rPr lang="en-US" dirty="0">
                <a:ea typeface="+mn-lt"/>
                <a:cs typeface="+mn-lt"/>
              </a:rPr>
              <a:t>Anaconda</a:t>
            </a:r>
            <a:endParaRPr lang="en-US" dirty="0"/>
          </a:p>
          <a:p>
            <a:pPr marL="342900" indent="-342900">
              <a:buFont typeface="Arial"/>
              <a:buChar char="•"/>
            </a:pPr>
            <a:endParaRPr lang="en-US" dirty="0"/>
          </a:p>
          <a:p>
            <a:pPr marL="342900" indent="-342900">
              <a:buFont typeface="Arial"/>
              <a:buChar char="•"/>
            </a:pPr>
            <a:r>
              <a:rPr lang="en-US" dirty="0">
                <a:ea typeface="+mn-lt"/>
                <a:cs typeface="+mn-lt"/>
              </a:rPr>
              <a:t>Python</a:t>
            </a:r>
          </a:p>
          <a:p>
            <a:pPr marL="342900" indent="-342900">
              <a:buFont typeface="Arial"/>
              <a:buChar char="•"/>
            </a:pPr>
            <a:endParaRPr lang="en-US" dirty="0"/>
          </a:p>
          <a:p>
            <a:pPr marL="342900" indent="-342900">
              <a:buFont typeface="Arial"/>
              <a:buChar char="•"/>
            </a:pPr>
            <a:r>
              <a:rPr lang="en-US" dirty="0" err="1">
                <a:ea typeface="+mn-lt"/>
                <a:cs typeface="+mn-lt"/>
              </a:rPr>
              <a:t>PyTorch</a:t>
            </a:r>
            <a:endParaRPr lang="en-US">
              <a:ea typeface="+mn-lt"/>
              <a:cs typeface="+mn-lt"/>
            </a:endParaRPr>
          </a:p>
          <a:p>
            <a:pPr marL="342900" indent="-342900">
              <a:buFont typeface="Arial"/>
              <a:buChar char="•"/>
            </a:pPr>
            <a:endParaRPr lang="en-US" dirty="0"/>
          </a:p>
          <a:p>
            <a:pPr marL="342900" indent="-342900">
              <a:buFont typeface="Arial"/>
              <a:buChar char="•"/>
            </a:pPr>
            <a:r>
              <a:rPr lang="en-US" dirty="0">
                <a:ea typeface="+mn-lt"/>
                <a:cs typeface="+mn-lt"/>
              </a:rPr>
              <a:t>NumPy</a:t>
            </a:r>
          </a:p>
          <a:p>
            <a:pPr marL="342900" indent="-342900">
              <a:buFont typeface="Arial"/>
              <a:buChar char="•"/>
            </a:pPr>
            <a:endParaRPr lang="en-US" dirty="0">
              <a:ea typeface="+mn-lt"/>
              <a:cs typeface="+mn-lt"/>
            </a:endParaRPr>
          </a:p>
          <a:p>
            <a:pPr marL="342900" indent="-342900">
              <a:buFont typeface="Arial"/>
              <a:buChar char="•"/>
            </a:pPr>
            <a:endParaRPr lang="en-US" dirty="0">
              <a:ea typeface="+mn-lt"/>
              <a:cs typeface="+mn-lt"/>
            </a:endParaRPr>
          </a:p>
        </p:txBody>
      </p:sp>
      <p:sp>
        <p:nvSpPr>
          <p:cNvPr id="2" name="CuadroTexto 1">
            <a:extLst>
              <a:ext uri="{FF2B5EF4-FFF2-40B4-BE49-F238E27FC236}">
                <a16:creationId xmlns:a16="http://schemas.microsoft.com/office/drawing/2014/main" id="{CD76493D-C44B-4AF0-E759-4BB0DEF54D65}"/>
              </a:ext>
            </a:extLst>
          </p:cNvPr>
          <p:cNvSpPr txBox="1"/>
          <p:nvPr/>
        </p:nvSpPr>
        <p:spPr>
          <a:xfrm>
            <a:off x="7009411" y="1859148"/>
            <a:ext cx="173874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dirty="0">
                <a:ea typeface="+mn-lt"/>
                <a:cs typeface="+mn-lt"/>
              </a:rPr>
              <a:t>OpenCV</a:t>
            </a:r>
            <a:endParaRPr lang="es-ES" dirty="0"/>
          </a:p>
          <a:p>
            <a:pPr marL="342900" indent="-342900">
              <a:buFont typeface="Arial,Sans-Serif"/>
              <a:buChar char="•"/>
            </a:pPr>
            <a:endParaRPr lang="en-US" dirty="0">
              <a:ea typeface="+mn-lt"/>
              <a:cs typeface="+mn-lt"/>
            </a:endParaRPr>
          </a:p>
          <a:p>
            <a:pPr marL="342900" indent="-342900">
              <a:buFont typeface="Arial,Sans-Serif"/>
              <a:buChar char="•"/>
            </a:pPr>
            <a:r>
              <a:rPr lang="en-US" dirty="0">
                <a:ea typeface="+mn-lt"/>
                <a:cs typeface="+mn-lt"/>
              </a:rPr>
              <a:t>OpenGL</a:t>
            </a:r>
            <a:endParaRPr lang="en-US" dirty="0"/>
          </a:p>
          <a:p>
            <a:pPr marL="342900" indent="-342900">
              <a:buFont typeface="Arial,Sans-Serif"/>
              <a:buChar char="•"/>
            </a:pPr>
            <a:endParaRPr lang="en-US" dirty="0">
              <a:ea typeface="+mn-lt"/>
              <a:cs typeface="+mn-lt"/>
            </a:endParaRPr>
          </a:p>
          <a:p>
            <a:pPr marL="342900" indent="-342900">
              <a:buFont typeface="Arial"/>
              <a:buChar char="•"/>
            </a:pPr>
            <a:r>
              <a:rPr lang="en-US" dirty="0" err="1">
                <a:ea typeface="+mn-lt"/>
                <a:cs typeface="+mn-lt"/>
              </a:rPr>
              <a:t>SocketTest</a:t>
            </a:r>
            <a:endParaRPr lang="en-US" dirty="0" err="1"/>
          </a:p>
          <a:p>
            <a:pPr marL="342900" indent="-342900">
              <a:buFont typeface="Arial"/>
              <a:buChar char="•"/>
            </a:pPr>
            <a:endParaRPr lang="en-US" dirty="0"/>
          </a:p>
          <a:p>
            <a:pPr marL="342900" indent="-342900">
              <a:buFont typeface="Arial"/>
              <a:buChar char="•"/>
            </a:pPr>
            <a:r>
              <a:rPr lang="en-US" dirty="0"/>
              <a:t>XML-RPC</a:t>
            </a:r>
          </a:p>
          <a:p>
            <a:pPr marL="342900" indent="-342900">
              <a:buFont typeface="Arial"/>
              <a:buChar char="•"/>
            </a:pPr>
            <a:endParaRPr lang="en-US" dirty="0"/>
          </a:p>
          <a:p>
            <a:pPr marL="342900" indent="-342900">
              <a:buFont typeface="Arial"/>
              <a:buChar char="•"/>
            </a:pPr>
            <a:r>
              <a:rPr lang="en-US" dirty="0">
                <a:ea typeface="+mn-lt"/>
                <a:cs typeface="+mn-lt"/>
              </a:rPr>
              <a:t>YOLOv3</a:t>
            </a:r>
            <a:endParaRPr lang="en-US" dirty="0"/>
          </a:p>
          <a:p>
            <a:pPr marL="342900" indent="-342900">
              <a:buFont typeface="Arial"/>
              <a:buChar char="•"/>
            </a:pPr>
            <a:endParaRPr lang="en-US" dirty="0"/>
          </a:p>
          <a:p>
            <a:pPr marL="342900" indent="-342900">
              <a:buFont typeface="Arial"/>
              <a:buChar char="•"/>
            </a:pPr>
            <a:endParaRPr lang="en-US" dirty="0">
              <a:ea typeface="+mn-lt"/>
              <a:cs typeface="+mn-lt"/>
            </a:endParaRPr>
          </a:p>
        </p:txBody>
      </p:sp>
    </p:spTree>
    <p:extLst>
      <p:ext uri="{BB962C8B-B14F-4D97-AF65-F5344CB8AC3E}">
        <p14:creationId xmlns:p14="http://schemas.microsoft.com/office/powerpoint/2010/main" val="154196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9AB24-B6E3-AB68-74AA-F37E78180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FDC23-0A00-4B7D-A475-EDDC136CD63F}"/>
              </a:ext>
            </a:extLst>
          </p:cNvPr>
          <p:cNvSpPr>
            <a:spLocks noGrp="1"/>
          </p:cNvSpPr>
          <p:nvPr>
            <p:ph type="title"/>
          </p:nvPr>
        </p:nvSpPr>
        <p:spPr>
          <a:xfrm>
            <a:off x="838200" y="2770868"/>
            <a:ext cx="10515600" cy="1325563"/>
          </a:xfrm>
        </p:spPr>
        <p:txBody>
          <a:bodyPr>
            <a:normAutofit/>
          </a:bodyPr>
          <a:lstStyle/>
          <a:p>
            <a:pPr algn="ctr"/>
            <a:r>
              <a:rPr lang="es-ES" sz="5400" i="1" dirty="0"/>
              <a:t>Descripción del sistema</a:t>
            </a:r>
          </a:p>
        </p:txBody>
      </p:sp>
      <p:sp>
        <p:nvSpPr>
          <p:cNvPr id="4" name="Rectángulo 3">
            <a:extLst>
              <a:ext uri="{FF2B5EF4-FFF2-40B4-BE49-F238E27FC236}">
                <a16:creationId xmlns:a16="http://schemas.microsoft.com/office/drawing/2014/main" id="{BC8E51FF-E90C-7AFA-474B-7B3AE0ADAB54}"/>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31/46</a:t>
            </a:r>
          </a:p>
        </p:txBody>
      </p:sp>
      <p:sp>
        <p:nvSpPr>
          <p:cNvPr id="8" name="CuadroTexto 7">
            <a:extLst>
              <a:ext uri="{FF2B5EF4-FFF2-40B4-BE49-F238E27FC236}">
                <a16:creationId xmlns:a16="http://schemas.microsoft.com/office/drawing/2014/main" id="{C1DF5317-62AB-4BAC-5355-872086BD33E8}"/>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10" name="Rectángulo 9">
            <a:extLst>
              <a:ext uri="{FF2B5EF4-FFF2-40B4-BE49-F238E27FC236}">
                <a16:creationId xmlns:a16="http://schemas.microsoft.com/office/drawing/2014/main" id="{38624E16-E02F-B8B9-4ACF-27C29D5B2043}"/>
              </a:ext>
            </a:extLst>
          </p:cNvPr>
          <p:cNvSpPr/>
          <p:nvPr/>
        </p:nvSpPr>
        <p:spPr>
          <a:xfrm>
            <a:off x="0" y="0"/>
            <a:ext cx="12189892" cy="19603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E186BA59-3B27-9A88-C483-9DFE6C9103AE}"/>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48517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1312B-33D9-9B08-6858-4AA2A3B0D49F}"/>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258A5024-7386-D0D5-7E6B-46117758E653}"/>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32/46</a:t>
            </a:r>
          </a:p>
        </p:txBody>
      </p:sp>
      <p:sp>
        <p:nvSpPr>
          <p:cNvPr id="7" name="CuadroTexto 6">
            <a:extLst>
              <a:ext uri="{FF2B5EF4-FFF2-40B4-BE49-F238E27FC236}">
                <a16:creationId xmlns:a16="http://schemas.microsoft.com/office/drawing/2014/main" id="{40B49FD8-81B3-AE28-D3D4-443DFEC14D30}"/>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7DFA48B8-F4BB-A922-EBAF-D68B77EC7497}"/>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Descripción del sistema  </a:t>
            </a:r>
          </a:p>
        </p:txBody>
      </p:sp>
      <p:sp>
        <p:nvSpPr>
          <p:cNvPr id="8" name="Rectángulo 7">
            <a:extLst>
              <a:ext uri="{FF2B5EF4-FFF2-40B4-BE49-F238E27FC236}">
                <a16:creationId xmlns:a16="http://schemas.microsoft.com/office/drawing/2014/main" id="{84B4B7A8-214B-7C46-1E6F-98BF0AF6A77E}"/>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Hipótesis suelo adaptada al plano vertical</a:t>
            </a:r>
          </a:p>
        </p:txBody>
      </p:sp>
      <p:sp>
        <p:nvSpPr>
          <p:cNvPr id="9" name="CuadroTexto 8">
            <a:extLst>
              <a:ext uri="{FF2B5EF4-FFF2-40B4-BE49-F238E27FC236}">
                <a16:creationId xmlns:a16="http://schemas.microsoft.com/office/drawing/2014/main" id="{4D5330DA-74E3-6DC2-C872-E4887C8E73A8}"/>
              </a:ext>
            </a:extLst>
          </p:cNvPr>
          <p:cNvSpPr txBox="1"/>
          <p:nvPr/>
        </p:nvSpPr>
        <p:spPr>
          <a:xfrm>
            <a:off x="129917" y="1328041"/>
            <a:ext cx="117214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t>La estimación de coordenadas tridimensionales se basa en la hipótesis suelo, y se realiza a partir de una única cámara estenopeica RGB fija para poder realizar esta estimación sin recurrir a sensores adicionales.</a:t>
            </a:r>
          </a:p>
          <a:p>
            <a:pPr marL="285750" indent="-285750">
              <a:buFont typeface="Arial"/>
              <a:buChar char="•"/>
            </a:pPr>
            <a:endParaRPr lang="es-ES" dirty="0"/>
          </a:p>
          <a:p>
            <a:pPr marL="285750" indent="-285750">
              <a:buFont typeface="Arial"/>
              <a:buChar char="•"/>
            </a:pPr>
            <a:r>
              <a:rPr lang="es-ES" dirty="0"/>
              <a:t>Esta técnica de simplificación asume que los objetos de interés se encuentran sobre un plano conocido y fijo respecto a la cámara.</a:t>
            </a:r>
          </a:p>
        </p:txBody>
      </p:sp>
      <p:pic>
        <p:nvPicPr>
          <p:cNvPr id="11" name="Imagen 10" descr="Gráfico, Gráfico radial&#10;&#10;El contenido generado por IA puede ser incorrecto.">
            <a:extLst>
              <a:ext uri="{FF2B5EF4-FFF2-40B4-BE49-F238E27FC236}">
                <a16:creationId xmlns:a16="http://schemas.microsoft.com/office/drawing/2014/main" id="{292BAF12-E69C-7145-8B65-CABB3CEB2445}"/>
              </a:ext>
            </a:extLst>
          </p:cNvPr>
          <p:cNvPicPr>
            <a:picLocks noChangeAspect="1"/>
          </p:cNvPicPr>
          <p:nvPr/>
        </p:nvPicPr>
        <p:blipFill>
          <a:blip r:embed="rId2"/>
          <a:stretch>
            <a:fillRect/>
          </a:stretch>
        </p:blipFill>
        <p:spPr>
          <a:xfrm>
            <a:off x="3504334" y="3433764"/>
            <a:ext cx="4975513" cy="2449656"/>
          </a:xfrm>
          <a:prstGeom prst="rect">
            <a:avLst/>
          </a:prstGeom>
        </p:spPr>
      </p:pic>
      <p:sp>
        <p:nvSpPr>
          <p:cNvPr id="2" name="Rectángulo 1">
            <a:extLst>
              <a:ext uri="{FF2B5EF4-FFF2-40B4-BE49-F238E27FC236}">
                <a16:creationId xmlns:a16="http://schemas.microsoft.com/office/drawing/2014/main" id="{70551FF0-8FD4-A640-A543-67E3C2ED3E74}"/>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30385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E42EF-03CF-666F-A95E-B0339DB17FBE}"/>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43A621C8-966E-FA28-6768-1316B25DEFF7}"/>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33/46</a:t>
            </a:r>
          </a:p>
        </p:txBody>
      </p:sp>
      <p:sp>
        <p:nvSpPr>
          <p:cNvPr id="7" name="CuadroTexto 6">
            <a:extLst>
              <a:ext uri="{FF2B5EF4-FFF2-40B4-BE49-F238E27FC236}">
                <a16:creationId xmlns:a16="http://schemas.microsoft.com/office/drawing/2014/main" id="{63262F33-0FA6-DD3C-C8B0-073D198A7841}"/>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99229597-9305-AF03-F098-11D49369D087}"/>
              </a:ext>
            </a:extLst>
          </p:cNvPr>
          <p:cNvSpPr/>
          <p:nvPr/>
        </p:nvSpPr>
        <p:spPr>
          <a:xfrm>
            <a:off x="1" y="-76199"/>
            <a:ext cx="12192000"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Descripción del sistema  </a:t>
            </a:r>
          </a:p>
        </p:txBody>
      </p:sp>
      <p:sp>
        <p:nvSpPr>
          <p:cNvPr id="8" name="Rectángulo 7">
            <a:extLst>
              <a:ext uri="{FF2B5EF4-FFF2-40B4-BE49-F238E27FC236}">
                <a16:creationId xmlns:a16="http://schemas.microsoft.com/office/drawing/2014/main" id="{4324A41C-0A14-64F0-8AA8-6166AFD39D0B}"/>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Hipótesis suelo adaptada al plano vertical</a:t>
            </a:r>
          </a:p>
        </p:txBody>
      </p:sp>
      <p:sp>
        <p:nvSpPr>
          <p:cNvPr id="6" name="CuadroTexto 5">
            <a:extLst>
              <a:ext uri="{FF2B5EF4-FFF2-40B4-BE49-F238E27FC236}">
                <a16:creationId xmlns:a16="http://schemas.microsoft.com/office/drawing/2014/main" id="{339BD258-A3C2-19D5-479A-A00C711701B8}"/>
              </a:ext>
            </a:extLst>
          </p:cNvPr>
          <p:cNvSpPr txBox="1"/>
          <p:nvPr/>
        </p:nvSpPr>
        <p:spPr>
          <a:xfrm>
            <a:off x="129917" y="1328041"/>
            <a:ext cx="1172141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t>La cámara sigue el modelo </a:t>
            </a:r>
            <a:r>
              <a:rPr lang="es-ES" i="1" err="1"/>
              <a:t>pinhole</a:t>
            </a:r>
            <a:r>
              <a:rPr lang="es-ES" dirty="0"/>
              <a:t> o estenopeico, lo que implica que la proyección de un punto en el espacio bidimensional de una imagen al tridimensional se realiza usando los parámetros </a:t>
            </a:r>
            <a:r>
              <a:rPr lang="es-ES" err="1"/>
              <a:t>intrı́nsecos</a:t>
            </a:r>
            <a:r>
              <a:rPr lang="es-ES" dirty="0"/>
              <a:t> de la propia cámara y parámetros </a:t>
            </a:r>
            <a:r>
              <a:rPr lang="es-ES" err="1"/>
              <a:t>extrı́nsecos</a:t>
            </a:r>
            <a:r>
              <a:rPr lang="es-ES" dirty="0"/>
              <a:t> como la rotación o la traslación de la misma.</a:t>
            </a:r>
          </a:p>
          <a:p>
            <a:pPr marL="285750" indent="-285750">
              <a:buFont typeface="Arial"/>
              <a:buChar char="•"/>
            </a:pPr>
            <a:endParaRPr lang="es-ES" dirty="0"/>
          </a:p>
          <a:p>
            <a:pPr marL="285750" indent="-285750">
              <a:buFont typeface="Arial"/>
              <a:buChar char="•"/>
            </a:pPr>
            <a:r>
              <a:rPr lang="es-ES" dirty="0"/>
              <a:t>Al asumir que los puntos están sobre el plano Z=0 mediante la hipótesis suelo, este modelo estenopeico permite estimar las coordenadas X e Y reales a partir de la imagen captada por la cámara mediante una serie de fórmulas matemáticas.</a:t>
            </a:r>
          </a:p>
        </p:txBody>
      </p:sp>
      <p:sp>
        <p:nvSpPr>
          <p:cNvPr id="11" name="CuadroTexto 10">
            <a:extLst>
              <a:ext uri="{FF2B5EF4-FFF2-40B4-BE49-F238E27FC236}">
                <a16:creationId xmlns:a16="http://schemas.microsoft.com/office/drawing/2014/main" id="{486D41C0-AF57-46A9-EB86-2DA830F7D114}"/>
              </a:ext>
            </a:extLst>
          </p:cNvPr>
          <p:cNvSpPr txBox="1"/>
          <p:nvPr/>
        </p:nvSpPr>
        <p:spPr>
          <a:xfrm>
            <a:off x="129310" y="4989945"/>
            <a:ext cx="118525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En </a:t>
            </a:r>
            <a:r>
              <a:rPr lang="en-US" dirty="0" err="1"/>
              <a:t>esta</a:t>
            </a:r>
            <a:r>
              <a:rPr lang="en-US" dirty="0"/>
              <a:t> </a:t>
            </a:r>
            <a:r>
              <a:rPr lang="en-US" dirty="0" err="1"/>
              <a:t>ecuación</a:t>
            </a:r>
            <a:r>
              <a:rPr lang="en-US" dirty="0"/>
              <a:t> se </a:t>
            </a:r>
            <a:r>
              <a:rPr lang="en-US" dirty="0" err="1"/>
              <a:t>observa</a:t>
            </a:r>
            <a:r>
              <a:rPr lang="en-US" dirty="0"/>
              <a:t> la </a:t>
            </a:r>
            <a:r>
              <a:rPr lang="en-US" dirty="0" err="1"/>
              <a:t>relación</a:t>
            </a:r>
            <a:r>
              <a:rPr lang="en-US" dirty="0"/>
              <a:t> entre un punto tridimensional (</a:t>
            </a:r>
            <a:r>
              <a:rPr lang="en-US" i="1" dirty="0"/>
              <a:t>X, Y, Z</a:t>
            </a:r>
            <a:r>
              <a:rPr lang="en-US" dirty="0"/>
              <a:t>) y </a:t>
            </a:r>
            <a:r>
              <a:rPr lang="en-US" dirty="0" err="1"/>
              <a:t>su</a:t>
            </a:r>
            <a:r>
              <a:rPr lang="en-US" dirty="0"/>
              <a:t> </a:t>
            </a:r>
            <a:r>
              <a:rPr lang="en-US" dirty="0" err="1"/>
              <a:t>proyección</a:t>
            </a:r>
            <a:r>
              <a:rPr lang="en-US" dirty="0"/>
              <a:t> bidimensional (</a:t>
            </a:r>
            <a:r>
              <a:rPr lang="en-US" i="1" dirty="0"/>
              <a:t>u, v</a:t>
            </a:r>
            <a:r>
              <a:rPr lang="en-US" dirty="0"/>
              <a:t>) </a:t>
            </a:r>
            <a:r>
              <a:rPr lang="en-US" dirty="0" err="1"/>
              <a:t>multiplicada</a:t>
            </a:r>
            <a:r>
              <a:rPr lang="en-US" dirty="0"/>
              <a:t> </a:t>
            </a:r>
            <a:r>
              <a:rPr lang="en-US" dirty="0" err="1"/>
              <a:t>por</a:t>
            </a:r>
            <a:r>
              <a:rPr lang="en-US" dirty="0"/>
              <a:t> un factor de </a:t>
            </a:r>
            <a:r>
              <a:rPr lang="en-US" dirty="0" err="1"/>
              <a:t>escala</a:t>
            </a:r>
            <a:r>
              <a:rPr lang="en-US" dirty="0"/>
              <a:t> </a:t>
            </a:r>
            <a:r>
              <a:rPr lang="en-US" i="1" dirty="0"/>
              <a:t>w</a:t>
            </a:r>
            <a:r>
              <a:rPr lang="en-US" dirty="0"/>
              <a:t> que </a:t>
            </a:r>
            <a:r>
              <a:rPr lang="en-US" dirty="0" err="1"/>
              <a:t>representa</a:t>
            </a:r>
            <a:r>
              <a:rPr lang="en-US" dirty="0"/>
              <a:t> la </a:t>
            </a:r>
            <a:r>
              <a:rPr lang="en-US" dirty="0" err="1"/>
              <a:t>profundidad</a:t>
            </a:r>
            <a:r>
              <a:rPr lang="en-US" dirty="0"/>
              <a:t> del punto </a:t>
            </a:r>
            <a:r>
              <a:rPr lang="en-US" dirty="0" err="1"/>
              <a:t>proyectado</a:t>
            </a:r>
            <a:r>
              <a:rPr lang="en-US" dirty="0"/>
              <a:t> </a:t>
            </a:r>
            <a:r>
              <a:rPr lang="en-US" dirty="0" err="1"/>
              <a:t>en</a:t>
            </a:r>
            <a:r>
              <a:rPr lang="en-US" dirty="0"/>
              <a:t> la imagen </a:t>
            </a:r>
            <a:r>
              <a:rPr lang="en-US" dirty="0" err="1"/>
              <a:t>captada</a:t>
            </a:r>
            <a:r>
              <a:rPr lang="en-US" dirty="0"/>
              <a:t> </a:t>
            </a:r>
            <a:r>
              <a:rPr lang="en-US" dirty="0" err="1"/>
              <a:t>por</a:t>
            </a:r>
            <a:r>
              <a:rPr lang="en-US" dirty="0"/>
              <a:t> la </a:t>
            </a:r>
            <a:r>
              <a:rPr lang="en-US" dirty="0" err="1"/>
              <a:t>cámara</a:t>
            </a:r>
            <a:r>
              <a:rPr lang="en-US" dirty="0"/>
              <a:t>.</a:t>
            </a:r>
            <a:endParaRPr lang="es-ES" dirty="0" err="1"/>
          </a:p>
        </p:txBody>
      </p:sp>
      <p:pic>
        <p:nvPicPr>
          <p:cNvPr id="12" name="Imagen 11">
            <a:extLst>
              <a:ext uri="{FF2B5EF4-FFF2-40B4-BE49-F238E27FC236}">
                <a16:creationId xmlns:a16="http://schemas.microsoft.com/office/drawing/2014/main" id="{676F9F97-284B-37BE-C079-E2F618367629}"/>
              </a:ext>
            </a:extLst>
          </p:cNvPr>
          <p:cNvPicPr>
            <a:picLocks noChangeAspect="1"/>
          </p:cNvPicPr>
          <p:nvPr/>
        </p:nvPicPr>
        <p:blipFill>
          <a:blip r:embed="rId2"/>
          <a:stretch>
            <a:fillRect/>
          </a:stretch>
        </p:blipFill>
        <p:spPr>
          <a:xfrm>
            <a:off x="7435561" y="3428711"/>
            <a:ext cx="3532332" cy="1524578"/>
          </a:xfrm>
          <a:prstGeom prst="rect">
            <a:avLst/>
          </a:prstGeom>
        </p:spPr>
      </p:pic>
      <p:pic>
        <p:nvPicPr>
          <p:cNvPr id="13" name="Imagen 12" descr="Tabla&#10;&#10;El contenido generado por IA puede ser incorrecto.">
            <a:extLst>
              <a:ext uri="{FF2B5EF4-FFF2-40B4-BE49-F238E27FC236}">
                <a16:creationId xmlns:a16="http://schemas.microsoft.com/office/drawing/2014/main" id="{C4AA3A62-C19E-1CB8-BB73-4900610749E7}"/>
              </a:ext>
            </a:extLst>
          </p:cNvPr>
          <p:cNvPicPr>
            <a:picLocks noChangeAspect="1"/>
          </p:cNvPicPr>
          <p:nvPr/>
        </p:nvPicPr>
        <p:blipFill>
          <a:blip r:embed="rId3"/>
          <a:stretch>
            <a:fillRect/>
          </a:stretch>
        </p:blipFill>
        <p:spPr>
          <a:xfrm>
            <a:off x="342756" y="3431019"/>
            <a:ext cx="5779944" cy="1519960"/>
          </a:xfrm>
          <a:prstGeom prst="rect">
            <a:avLst/>
          </a:prstGeom>
        </p:spPr>
      </p:pic>
      <p:sp>
        <p:nvSpPr>
          <p:cNvPr id="2" name="Rectángulo 1">
            <a:extLst>
              <a:ext uri="{FF2B5EF4-FFF2-40B4-BE49-F238E27FC236}">
                <a16:creationId xmlns:a16="http://schemas.microsoft.com/office/drawing/2014/main" id="{2EE4BB7B-B1C9-5EB9-8F44-BBCA92B1EC3C}"/>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50025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C90-79D4-50D6-F355-0A37B3A15852}"/>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E2660C70-37EA-3275-A6B8-129FB4F6EA5C}"/>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34/46</a:t>
            </a:r>
          </a:p>
        </p:txBody>
      </p:sp>
      <p:sp>
        <p:nvSpPr>
          <p:cNvPr id="7" name="CuadroTexto 6">
            <a:extLst>
              <a:ext uri="{FF2B5EF4-FFF2-40B4-BE49-F238E27FC236}">
                <a16:creationId xmlns:a16="http://schemas.microsoft.com/office/drawing/2014/main" id="{B6BC5566-AE5E-9491-27F0-6A124CE859D8}"/>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53508F03-5517-610A-A267-8290E6A1CDCA}"/>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Descripción del sistema  | </a:t>
            </a:r>
            <a:r>
              <a:rPr lang="es-ES" dirty="0">
                <a:ea typeface="+mn-lt"/>
                <a:cs typeface="+mn-lt"/>
              </a:rPr>
              <a:t>Hipótesis suelo adaptada al plano vertical</a:t>
            </a:r>
          </a:p>
        </p:txBody>
      </p:sp>
      <p:sp>
        <p:nvSpPr>
          <p:cNvPr id="8" name="Rectángulo 7">
            <a:extLst>
              <a:ext uri="{FF2B5EF4-FFF2-40B4-BE49-F238E27FC236}">
                <a16:creationId xmlns:a16="http://schemas.microsoft.com/office/drawing/2014/main" id="{2BD6AE58-D123-4EC6-73D4-A11405C5EE55}"/>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Ecuaciones parámetros intrínsecos y extrínsecos</a:t>
            </a:r>
          </a:p>
        </p:txBody>
      </p:sp>
      <p:pic>
        <p:nvPicPr>
          <p:cNvPr id="2" name="Imagen 1" descr="Imagen que contiene objeto, reloj&#10;&#10;El contenido generado por IA puede ser incorrecto.">
            <a:extLst>
              <a:ext uri="{FF2B5EF4-FFF2-40B4-BE49-F238E27FC236}">
                <a16:creationId xmlns:a16="http://schemas.microsoft.com/office/drawing/2014/main" id="{74673E16-FAD2-08A8-7320-EA2AB7B7CA2E}"/>
              </a:ext>
            </a:extLst>
          </p:cNvPr>
          <p:cNvPicPr>
            <a:picLocks noChangeAspect="1"/>
          </p:cNvPicPr>
          <p:nvPr/>
        </p:nvPicPr>
        <p:blipFill>
          <a:blip r:embed="rId2"/>
          <a:stretch>
            <a:fillRect/>
          </a:stretch>
        </p:blipFill>
        <p:spPr>
          <a:xfrm>
            <a:off x="1678709" y="1950460"/>
            <a:ext cx="3200400" cy="1571625"/>
          </a:xfrm>
          <a:prstGeom prst="rect">
            <a:avLst/>
          </a:prstGeom>
        </p:spPr>
      </p:pic>
      <p:pic>
        <p:nvPicPr>
          <p:cNvPr id="6" name="Imagen 5">
            <a:extLst>
              <a:ext uri="{FF2B5EF4-FFF2-40B4-BE49-F238E27FC236}">
                <a16:creationId xmlns:a16="http://schemas.microsoft.com/office/drawing/2014/main" id="{70F1C344-4364-7279-4F9B-911BAA8F186E}"/>
              </a:ext>
            </a:extLst>
          </p:cNvPr>
          <p:cNvPicPr>
            <a:picLocks noChangeAspect="1"/>
          </p:cNvPicPr>
          <p:nvPr/>
        </p:nvPicPr>
        <p:blipFill>
          <a:blip r:embed="rId3"/>
          <a:stretch>
            <a:fillRect/>
          </a:stretch>
        </p:blipFill>
        <p:spPr>
          <a:xfrm>
            <a:off x="5797406" y="1127702"/>
            <a:ext cx="4845916" cy="4764232"/>
          </a:xfrm>
          <a:prstGeom prst="rect">
            <a:avLst/>
          </a:prstGeom>
        </p:spPr>
      </p:pic>
      <p:pic>
        <p:nvPicPr>
          <p:cNvPr id="9" name="Imagen 8" descr="Diagrama, Diagrama de Venn&#10;&#10;El contenido generado por IA puede ser incorrecto.">
            <a:extLst>
              <a:ext uri="{FF2B5EF4-FFF2-40B4-BE49-F238E27FC236}">
                <a16:creationId xmlns:a16="http://schemas.microsoft.com/office/drawing/2014/main" id="{73A4CBBD-AEEC-4873-89EB-062FE68DB9A7}"/>
              </a:ext>
            </a:extLst>
          </p:cNvPr>
          <p:cNvPicPr>
            <a:picLocks noChangeAspect="1"/>
          </p:cNvPicPr>
          <p:nvPr/>
        </p:nvPicPr>
        <p:blipFill>
          <a:blip r:embed="rId4"/>
          <a:stretch>
            <a:fillRect/>
          </a:stretch>
        </p:blipFill>
        <p:spPr>
          <a:xfrm>
            <a:off x="1697759" y="3646343"/>
            <a:ext cx="1638300" cy="1504950"/>
          </a:xfrm>
          <a:prstGeom prst="rect">
            <a:avLst/>
          </a:prstGeom>
        </p:spPr>
      </p:pic>
      <p:sp>
        <p:nvSpPr>
          <p:cNvPr id="10" name="Rectángulo 9">
            <a:extLst>
              <a:ext uri="{FF2B5EF4-FFF2-40B4-BE49-F238E27FC236}">
                <a16:creationId xmlns:a16="http://schemas.microsoft.com/office/drawing/2014/main" id="{ADB527A4-15C9-4536-5227-00245BB8616F}"/>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98795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D42EF-E621-1446-F7DD-189B41EEDE21}"/>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C12CAA74-E082-0224-A0CB-E413C56C0B2A}"/>
              </a:ext>
            </a:extLst>
          </p:cNvPr>
          <p:cNvSpPr/>
          <p:nvPr/>
        </p:nvSpPr>
        <p:spPr>
          <a:xfrm>
            <a:off x="4211" y="6252340"/>
            <a:ext cx="12187789"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35/46</a:t>
            </a:r>
          </a:p>
        </p:txBody>
      </p:sp>
      <p:sp>
        <p:nvSpPr>
          <p:cNvPr id="7" name="CuadroTexto 6">
            <a:extLst>
              <a:ext uri="{FF2B5EF4-FFF2-40B4-BE49-F238E27FC236}">
                <a16:creationId xmlns:a16="http://schemas.microsoft.com/office/drawing/2014/main" id="{89401887-07E3-589E-66B9-4143860A8822}"/>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13FAE9D0-105C-9902-D4CC-56E7B481839D}"/>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Descripción del sistema  | </a:t>
            </a:r>
            <a:r>
              <a:rPr lang="es-ES" dirty="0">
                <a:ea typeface="+mn-lt"/>
                <a:cs typeface="+mn-lt"/>
              </a:rPr>
              <a:t>Hipótesis suelo adaptada al plano vertical</a:t>
            </a:r>
          </a:p>
        </p:txBody>
      </p:sp>
      <p:sp>
        <p:nvSpPr>
          <p:cNvPr id="8" name="Rectángulo 7">
            <a:extLst>
              <a:ext uri="{FF2B5EF4-FFF2-40B4-BE49-F238E27FC236}">
                <a16:creationId xmlns:a16="http://schemas.microsoft.com/office/drawing/2014/main" id="{CA933BC3-7930-214F-C6C3-C0DD71C5E961}"/>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Ecuaciones obtención coordenadas y distancia</a:t>
            </a:r>
          </a:p>
        </p:txBody>
      </p:sp>
      <p:pic>
        <p:nvPicPr>
          <p:cNvPr id="12" name="Imagen 11" descr="Texto&#10;&#10;El contenido generado por IA puede ser incorrecto.">
            <a:extLst>
              <a:ext uri="{FF2B5EF4-FFF2-40B4-BE49-F238E27FC236}">
                <a16:creationId xmlns:a16="http://schemas.microsoft.com/office/drawing/2014/main" id="{B8B658A6-2587-E38B-F4F0-F45837504E12}"/>
              </a:ext>
            </a:extLst>
          </p:cNvPr>
          <p:cNvPicPr>
            <a:picLocks noChangeAspect="1"/>
          </p:cNvPicPr>
          <p:nvPr/>
        </p:nvPicPr>
        <p:blipFill>
          <a:blip r:embed="rId2"/>
          <a:stretch>
            <a:fillRect/>
          </a:stretch>
        </p:blipFill>
        <p:spPr>
          <a:xfrm>
            <a:off x="473652" y="1408257"/>
            <a:ext cx="3532332" cy="1524578"/>
          </a:xfrm>
          <a:prstGeom prst="rect">
            <a:avLst/>
          </a:prstGeom>
        </p:spPr>
      </p:pic>
      <p:pic>
        <p:nvPicPr>
          <p:cNvPr id="13" name="Imagen 12">
            <a:extLst>
              <a:ext uri="{FF2B5EF4-FFF2-40B4-BE49-F238E27FC236}">
                <a16:creationId xmlns:a16="http://schemas.microsoft.com/office/drawing/2014/main" id="{4E7C3DA7-A021-55DA-7CE0-62AC1EFDC0BC}"/>
              </a:ext>
            </a:extLst>
          </p:cNvPr>
          <p:cNvPicPr>
            <a:picLocks noChangeAspect="1"/>
          </p:cNvPicPr>
          <p:nvPr/>
        </p:nvPicPr>
        <p:blipFill>
          <a:blip r:embed="rId3"/>
          <a:stretch>
            <a:fillRect/>
          </a:stretch>
        </p:blipFill>
        <p:spPr>
          <a:xfrm>
            <a:off x="1668319" y="3124200"/>
            <a:ext cx="1143000" cy="609600"/>
          </a:xfrm>
          <a:prstGeom prst="rect">
            <a:avLst/>
          </a:prstGeom>
        </p:spPr>
      </p:pic>
      <p:pic>
        <p:nvPicPr>
          <p:cNvPr id="14" name="Imagen 13" descr="Diagrama&#10;&#10;El contenido generado por IA puede ser incorrecto.">
            <a:extLst>
              <a:ext uri="{FF2B5EF4-FFF2-40B4-BE49-F238E27FC236}">
                <a16:creationId xmlns:a16="http://schemas.microsoft.com/office/drawing/2014/main" id="{4C0E0F86-4516-162A-A485-1242B9021885}"/>
              </a:ext>
            </a:extLst>
          </p:cNvPr>
          <p:cNvPicPr>
            <a:picLocks noChangeAspect="1"/>
          </p:cNvPicPr>
          <p:nvPr/>
        </p:nvPicPr>
        <p:blipFill>
          <a:blip r:embed="rId4"/>
          <a:stretch>
            <a:fillRect/>
          </a:stretch>
        </p:blipFill>
        <p:spPr>
          <a:xfrm>
            <a:off x="474518" y="4076989"/>
            <a:ext cx="5562600" cy="1428750"/>
          </a:xfrm>
          <a:prstGeom prst="rect">
            <a:avLst/>
          </a:prstGeom>
        </p:spPr>
      </p:pic>
      <p:pic>
        <p:nvPicPr>
          <p:cNvPr id="15" name="Imagen 14" descr="Imagen que contiene Texto&#10;&#10;El contenido generado por IA puede ser incorrecto.">
            <a:extLst>
              <a:ext uri="{FF2B5EF4-FFF2-40B4-BE49-F238E27FC236}">
                <a16:creationId xmlns:a16="http://schemas.microsoft.com/office/drawing/2014/main" id="{18796CB6-82B0-5F40-C54B-8ACD5873B953}"/>
              </a:ext>
            </a:extLst>
          </p:cNvPr>
          <p:cNvPicPr>
            <a:picLocks noChangeAspect="1"/>
          </p:cNvPicPr>
          <p:nvPr/>
        </p:nvPicPr>
        <p:blipFill>
          <a:blip r:embed="rId5"/>
          <a:srcRect l="2287" t="31356" r="9979" b="27610"/>
          <a:stretch>
            <a:fillRect/>
          </a:stretch>
        </p:blipFill>
        <p:spPr>
          <a:xfrm>
            <a:off x="6974608" y="3148365"/>
            <a:ext cx="4880286" cy="586277"/>
          </a:xfrm>
          <a:prstGeom prst="rect">
            <a:avLst/>
          </a:prstGeom>
        </p:spPr>
      </p:pic>
      <p:sp>
        <p:nvSpPr>
          <p:cNvPr id="2" name="Rectángulo 1">
            <a:extLst>
              <a:ext uri="{FF2B5EF4-FFF2-40B4-BE49-F238E27FC236}">
                <a16:creationId xmlns:a16="http://schemas.microsoft.com/office/drawing/2014/main" id="{716F0752-C717-28BA-7BF6-78622793013F}"/>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27149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193F2-EBC2-257C-BD01-EE8FA9E19244}"/>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36335F93-5FAB-C338-DC3F-AA9A2CFAE9F1}"/>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36/46</a:t>
            </a:r>
          </a:p>
        </p:txBody>
      </p:sp>
      <p:sp>
        <p:nvSpPr>
          <p:cNvPr id="7" name="CuadroTexto 6">
            <a:extLst>
              <a:ext uri="{FF2B5EF4-FFF2-40B4-BE49-F238E27FC236}">
                <a16:creationId xmlns:a16="http://schemas.microsoft.com/office/drawing/2014/main" id="{AAFFB301-6858-DB20-7C80-366A2348AE75}"/>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A0516ED3-9C4D-943D-10DB-3FF2B0509B6D}"/>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Descripción del sistema  </a:t>
            </a:r>
          </a:p>
        </p:txBody>
      </p:sp>
      <p:sp>
        <p:nvSpPr>
          <p:cNvPr id="8" name="Rectángulo 7">
            <a:extLst>
              <a:ext uri="{FF2B5EF4-FFF2-40B4-BE49-F238E27FC236}">
                <a16:creationId xmlns:a16="http://schemas.microsoft.com/office/drawing/2014/main" id="{02C094C2-2642-B70C-B935-3DB58207A981}"/>
              </a:ext>
            </a:extLst>
          </p:cNvPr>
          <p:cNvSpPr/>
          <p:nvPr/>
        </p:nvSpPr>
        <p:spPr>
          <a:xfrm>
            <a:off x="-15879" y="332059"/>
            <a:ext cx="12214260"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Detección de fresas mediante Deep </a:t>
            </a:r>
            <a:r>
              <a:rPr lang="es-ES" sz="4400" dirty="0" err="1">
                <a:solidFill>
                  <a:schemeClr val="tx1"/>
                </a:solidFill>
              </a:rPr>
              <a:t>Learning</a:t>
            </a:r>
          </a:p>
        </p:txBody>
      </p:sp>
      <p:sp>
        <p:nvSpPr>
          <p:cNvPr id="2" name="CuadroTexto 1">
            <a:extLst>
              <a:ext uri="{FF2B5EF4-FFF2-40B4-BE49-F238E27FC236}">
                <a16:creationId xmlns:a16="http://schemas.microsoft.com/office/drawing/2014/main" id="{D3546097-2FA0-D477-588C-855CCE3917FA}"/>
              </a:ext>
            </a:extLst>
          </p:cNvPr>
          <p:cNvSpPr txBox="1"/>
          <p:nvPr/>
        </p:nvSpPr>
        <p:spPr>
          <a:xfrm>
            <a:off x="69285" y="2141975"/>
            <a:ext cx="1203898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t>La detección de las fresas maduras se ha resuelto mediante el uso de técnicas de visión artificial basadas en </a:t>
            </a:r>
            <a:r>
              <a:rPr lang="es-ES" dirty="0" err="1"/>
              <a:t>deep</a:t>
            </a:r>
            <a:r>
              <a:rPr lang="es-ES" dirty="0"/>
              <a:t> </a:t>
            </a:r>
            <a:r>
              <a:rPr lang="es-ES" dirty="0" err="1"/>
              <a:t>learning</a:t>
            </a:r>
            <a:r>
              <a:rPr lang="es-ES" dirty="0"/>
              <a:t>, concretamente, se ha utilizado el modelo YOLOv3 (</a:t>
            </a:r>
            <a:r>
              <a:rPr lang="es-ES" dirty="0" err="1"/>
              <a:t>You</a:t>
            </a:r>
            <a:r>
              <a:rPr lang="es-ES" dirty="0"/>
              <a:t> </a:t>
            </a:r>
            <a:r>
              <a:rPr lang="es-ES" dirty="0" err="1"/>
              <a:t>Only</a:t>
            </a:r>
            <a:r>
              <a:rPr lang="es-ES" dirty="0"/>
              <a:t> Look Once).</a:t>
            </a:r>
          </a:p>
          <a:p>
            <a:pPr marL="285750" indent="-285750">
              <a:buFont typeface="Arial"/>
              <a:buChar char="•"/>
            </a:pPr>
            <a:endParaRPr lang="es-ES" dirty="0"/>
          </a:p>
          <a:p>
            <a:pPr marL="285750" indent="-285750">
              <a:buFont typeface="Arial"/>
              <a:buChar char="•"/>
            </a:pPr>
            <a:r>
              <a:rPr lang="es-ES" dirty="0"/>
              <a:t>Este modelo ha sido entrenado específicamente para reconocer fresas maduras en las condiciones del entorno de trabajo y se ha integrado en un script que analiza el flujo de </a:t>
            </a:r>
            <a:r>
              <a:rPr lang="es-ES" dirty="0" err="1"/>
              <a:t>vı́deo</a:t>
            </a:r>
            <a:r>
              <a:rPr lang="es-ES" dirty="0"/>
              <a:t> en tiempo real y devuelve las coordenadas y la distancia a la cámara de cada fresa detectada en la imagen, junto con la clase del objeto y la confianza de detección.</a:t>
            </a:r>
          </a:p>
          <a:p>
            <a:pPr marL="285750" indent="-285750">
              <a:buFont typeface="Arial"/>
              <a:buChar char="•"/>
            </a:pPr>
            <a:endParaRPr lang="es-ES" dirty="0"/>
          </a:p>
          <a:p>
            <a:pPr marL="285750" indent="-285750">
              <a:buFont typeface="Arial"/>
              <a:buChar char="•"/>
            </a:pPr>
            <a:r>
              <a:rPr lang="es-ES" dirty="0"/>
              <a:t>Para mejorar la precisión a la hora de estimar la posición de la fresa, se ha utilizado el centro del </a:t>
            </a:r>
            <a:r>
              <a:rPr lang="es-ES" i="1" dirty="0" err="1"/>
              <a:t>bounding</a:t>
            </a:r>
            <a:r>
              <a:rPr lang="es-ES" i="1" dirty="0"/>
              <a:t> box</a:t>
            </a:r>
            <a:r>
              <a:rPr lang="es-ES" dirty="0"/>
              <a:t> de la fresa detectada como punto de referencia para la proyección sobre el plano vertical, conforme a la hipótesis suelo.</a:t>
            </a:r>
          </a:p>
        </p:txBody>
      </p:sp>
      <p:sp>
        <p:nvSpPr>
          <p:cNvPr id="6" name="Rectángulo 5">
            <a:extLst>
              <a:ext uri="{FF2B5EF4-FFF2-40B4-BE49-F238E27FC236}">
                <a16:creationId xmlns:a16="http://schemas.microsoft.com/office/drawing/2014/main" id="{5B7503E7-D2D6-B0D6-880E-045C47A1937B}"/>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13623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3FE19-766A-ABD4-56F7-6B68CA3B2A8F}"/>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C45E1381-FAA7-DA20-45E6-7D77475344E4}"/>
              </a:ext>
            </a:extLst>
          </p:cNvPr>
          <p:cNvSpPr/>
          <p:nvPr/>
        </p:nvSpPr>
        <p:spPr>
          <a:xfrm>
            <a:off x="4211" y="6252340"/>
            <a:ext cx="12184782"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37/46</a:t>
            </a:r>
          </a:p>
        </p:txBody>
      </p:sp>
      <p:sp>
        <p:nvSpPr>
          <p:cNvPr id="5" name="Rectángulo 4">
            <a:extLst>
              <a:ext uri="{FF2B5EF4-FFF2-40B4-BE49-F238E27FC236}">
                <a16:creationId xmlns:a16="http://schemas.microsoft.com/office/drawing/2014/main" id="{79337E71-F79C-CBEC-4AE7-9D89427F4C5B}"/>
              </a:ext>
            </a:extLst>
          </p:cNvPr>
          <p:cNvSpPr/>
          <p:nvPr/>
        </p:nvSpPr>
        <p:spPr>
          <a:xfrm>
            <a:off x="-4076" y="6124557"/>
            <a:ext cx="12147250" cy="28581"/>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FFF921CC-2234-ABBB-AFFF-7B98734A1C68}"/>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48C8E21C-A5C2-4555-8713-E7924A41C873}"/>
              </a:ext>
            </a:extLst>
          </p:cNvPr>
          <p:cNvSpPr/>
          <p:nvPr/>
        </p:nvSpPr>
        <p:spPr>
          <a:xfrm>
            <a:off x="0" y="-76199"/>
            <a:ext cx="12188993"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Descripción del sistema  </a:t>
            </a:r>
          </a:p>
        </p:txBody>
      </p:sp>
      <p:sp>
        <p:nvSpPr>
          <p:cNvPr id="8" name="Rectángulo 7">
            <a:extLst>
              <a:ext uri="{FF2B5EF4-FFF2-40B4-BE49-F238E27FC236}">
                <a16:creationId xmlns:a16="http://schemas.microsoft.com/office/drawing/2014/main" id="{7C1CF9D2-5D6E-93D8-F742-275FB18B4F19}"/>
              </a:ext>
            </a:extLst>
          </p:cNvPr>
          <p:cNvSpPr/>
          <p:nvPr/>
        </p:nvSpPr>
        <p:spPr>
          <a:xfrm>
            <a:off x="-15880" y="332059"/>
            <a:ext cx="12207879"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Detección de fresas mediante Deep </a:t>
            </a:r>
            <a:r>
              <a:rPr lang="es-ES" sz="4400" dirty="0" err="1">
                <a:solidFill>
                  <a:schemeClr val="tx1"/>
                </a:solidFill>
              </a:rPr>
              <a:t>Learning</a:t>
            </a:r>
          </a:p>
        </p:txBody>
      </p:sp>
      <p:pic>
        <p:nvPicPr>
          <p:cNvPr id="6" name="Imagen 5" descr="Texto&#10;&#10;El contenido generado por IA puede ser incorrecto.">
            <a:extLst>
              <a:ext uri="{FF2B5EF4-FFF2-40B4-BE49-F238E27FC236}">
                <a16:creationId xmlns:a16="http://schemas.microsoft.com/office/drawing/2014/main" id="{E8171E97-6F7E-A5A7-3CD7-0BCADE7C680B}"/>
              </a:ext>
            </a:extLst>
          </p:cNvPr>
          <p:cNvPicPr>
            <a:picLocks noChangeAspect="1"/>
          </p:cNvPicPr>
          <p:nvPr/>
        </p:nvPicPr>
        <p:blipFill>
          <a:blip r:embed="rId2"/>
          <a:stretch>
            <a:fillRect/>
          </a:stretch>
        </p:blipFill>
        <p:spPr>
          <a:xfrm>
            <a:off x="-18185" y="1127269"/>
            <a:ext cx="8568460" cy="5146099"/>
          </a:xfrm>
          <a:prstGeom prst="rect">
            <a:avLst/>
          </a:prstGeom>
        </p:spPr>
      </p:pic>
      <p:pic>
        <p:nvPicPr>
          <p:cNvPr id="2" name="Imagen 1" descr="Interfaz de usuario gráfica, Sitio web&#10;&#10;El contenido generado por IA puede ser incorrecto.">
            <a:extLst>
              <a:ext uri="{FF2B5EF4-FFF2-40B4-BE49-F238E27FC236}">
                <a16:creationId xmlns:a16="http://schemas.microsoft.com/office/drawing/2014/main" id="{5513A7E8-7D1C-832A-B5D6-6ED2AF8F4F6C}"/>
              </a:ext>
            </a:extLst>
          </p:cNvPr>
          <p:cNvPicPr>
            <a:picLocks noChangeAspect="1"/>
          </p:cNvPicPr>
          <p:nvPr/>
        </p:nvPicPr>
        <p:blipFill>
          <a:blip r:embed="rId3"/>
          <a:stretch>
            <a:fillRect/>
          </a:stretch>
        </p:blipFill>
        <p:spPr>
          <a:xfrm>
            <a:off x="6437313" y="1127702"/>
            <a:ext cx="5756991" cy="5133686"/>
          </a:xfrm>
          <a:prstGeom prst="rect">
            <a:avLst/>
          </a:prstGeom>
        </p:spPr>
      </p:pic>
    </p:spTree>
    <p:extLst>
      <p:ext uri="{BB962C8B-B14F-4D97-AF65-F5344CB8AC3E}">
        <p14:creationId xmlns:p14="http://schemas.microsoft.com/office/powerpoint/2010/main" val="1371165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75A44-1D31-68E8-522D-9D705111BD1D}"/>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6DA2B257-81FC-00F5-92EC-B1691E376645}"/>
              </a:ext>
            </a:extLst>
          </p:cNvPr>
          <p:cNvSpPr/>
          <p:nvPr/>
        </p:nvSpPr>
        <p:spPr>
          <a:xfrm>
            <a:off x="4211" y="6252340"/>
            <a:ext cx="12193069"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38/46</a:t>
            </a:r>
          </a:p>
        </p:txBody>
      </p:sp>
      <p:sp>
        <p:nvSpPr>
          <p:cNvPr id="7" name="CuadroTexto 6">
            <a:extLst>
              <a:ext uri="{FF2B5EF4-FFF2-40B4-BE49-F238E27FC236}">
                <a16:creationId xmlns:a16="http://schemas.microsoft.com/office/drawing/2014/main" id="{0ADA2E43-97F7-8360-15C5-DC81EAA7BBAE}"/>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4EDF9AEC-E127-F1F2-2E5B-4A520CAEB3FE}"/>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Descripción del sistema  </a:t>
            </a:r>
          </a:p>
        </p:txBody>
      </p:sp>
      <p:sp>
        <p:nvSpPr>
          <p:cNvPr id="8" name="Rectángulo 7">
            <a:extLst>
              <a:ext uri="{FF2B5EF4-FFF2-40B4-BE49-F238E27FC236}">
                <a16:creationId xmlns:a16="http://schemas.microsoft.com/office/drawing/2014/main" id="{37BDFFF6-CABE-71F6-F4C4-1807FBDB5F59}"/>
              </a:ext>
            </a:extLst>
          </p:cNvPr>
          <p:cNvSpPr/>
          <p:nvPr/>
        </p:nvSpPr>
        <p:spPr>
          <a:xfrm>
            <a:off x="-15879" y="332059"/>
            <a:ext cx="12204871"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Arquitectura del sistema</a:t>
            </a:r>
          </a:p>
        </p:txBody>
      </p:sp>
      <p:sp>
        <p:nvSpPr>
          <p:cNvPr id="9" name="CuadroTexto 8">
            <a:extLst>
              <a:ext uri="{FF2B5EF4-FFF2-40B4-BE49-F238E27FC236}">
                <a16:creationId xmlns:a16="http://schemas.microsoft.com/office/drawing/2014/main" id="{54D1F9F2-3F09-C0E9-B7FD-286618D432EB}"/>
              </a:ext>
            </a:extLst>
          </p:cNvPr>
          <p:cNvSpPr txBox="1"/>
          <p:nvPr/>
        </p:nvSpPr>
        <p:spPr>
          <a:xfrm>
            <a:off x="210735" y="1131768"/>
            <a:ext cx="11929228" cy="22967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ea typeface="+mn-lt"/>
                <a:cs typeface="+mn-lt"/>
              </a:rPr>
              <a:t>El prototipo final se ha implementado utilizando una combinación de componentes hardware y software.</a:t>
            </a:r>
          </a:p>
          <a:p>
            <a:pPr marL="285750" indent="-285750">
              <a:buFont typeface="Arial"/>
              <a:buChar char="•"/>
            </a:pPr>
            <a:endParaRPr lang="es-ES" dirty="0"/>
          </a:p>
          <a:p>
            <a:pPr marL="285750" indent="-285750">
              <a:buFont typeface="Arial"/>
              <a:buChar char="•"/>
            </a:pPr>
            <a:r>
              <a:rPr lang="es-ES" dirty="0"/>
              <a:t>Esta integración ha sido diseñada para garantizar la detección precisa de fresas, el cálculo de su localización espacial en coordenadas tridimensionales y la ejecución del movimiento del robot sobre estas posiciones.</a:t>
            </a:r>
          </a:p>
          <a:p>
            <a:pPr marL="285750" indent="-285750">
              <a:buFont typeface="Arial"/>
              <a:buChar char="•"/>
            </a:pPr>
            <a:endParaRPr lang="es-ES" dirty="0"/>
          </a:p>
          <a:p>
            <a:pPr marL="285750" indent="-285750">
              <a:buFont typeface="Arial"/>
              <a:buChar char="•"/>
            </a:pPr>
            <a:endParaRPr lang="es-ES" dirty="0"/>
          </a:p>
          <a:p>
            <a:pPr marL="285750" indent="-285750">
              <a:buFont typeface="Arial"/>
              <a:buChar char="•"/>
            </a:pPr>
            <a:endParaRPr lang="es-ES" dirty="0"/>
          </a:p>
          <a:p>
            <a:pPr marL="285750" indent="-285750">
              <a:buFont typeface="Arial"/>
              <a:buChar char="•"/>
            </a:pPr>
            <a:endParaRPr lang="es-ES" dirty="0"/>
          </a:p>
        </p:txBody>
      </p:sp>
      <p:pic>
        <p:nvPicPr>
          <p:cNvPr id="2" name="Imagen 1" descr="Imagen que contiene interior, computadora, computer, tabla&#10;&#10;El contenido generado por IA puede ser incorrecto.">
            <a:extLst>
              <a:ext uri="{FF2B5EF4-FFF2-40B4-BE49-F238E27FC236}">
                <a16:creationId xmlns:a16="http://schemas.microsoft.com/office/drawing/2014/main" id="{C3601F9D-9E9C-D73D-BA45-317D207A5138}"/>
              </a:ext>
            </a:extLst>
          </p:cNvPr>
          <p:cNvPicPr>
            <a:picLocks noChangeAspect="1"/>
          </p:cNvPicPr>
          <p:nvPr/>
        </p:nvPicPr>
        <p:blipFill>
          <a:blip r:embed="rId2"/>
          <a:srcRect l="-1641" t="14396" r="1297" b="-14139"/>
          <a:stretch>
            <a:fillRect/>
          </a:stretch>
        </p:blipFill>
        <p:spPr>
          <a:xfrm>
            <a:off x="2450523" y="2274454"/>
            <a:ext cx="3377070" cy="4468124"/>
          </a:xfrm>
          <a:prstGeom prst="rect">
            <a:avLst/>
          </a:prstGeom>
        </p:spPr>
      </p:pic>
      <p:pic>
        <p:nvPicPr>
          <p:cNvPr id="6" name="Imagen 5" descr="Laptop encendida junto a un teclado&#10;&#10;El contenido generado por IA puede ser incorrecto.">
            <a:extLst>
              <a:ext uri="{FF2B5EF4-FFF2-40B4-BE49-F238E27FC236}">
                <a16:creationId xmlns:a16="http://schemas.microsoft.com/office/drawing/2014/main" id="{A7D71679-6B21-3D34-F443-70F09B97413E}"/>
              </a:ext>
            </a:extLst>
          </p:cNvPr>
          <p:cNvPicPr>
            <a:picLocks noChangeAspect="1"/>
          </p:cNvPicPr>
          <p:nvPr/>
        </p:nvPicPr>
        <p:blipFill>
          <a:blip r:embed="rId3"/>
          <a:srcRect l="-70" r="-308" b="23499"/>
          <a:stretch>
            <a:fillRect/>
          </a:stretch>
        </p:blipFill>
        <p:spPr>
          <a:xfrm>
            <a:off x="6119370" y="2274455"/>
            <a:ext cx="3772220" cy="3842084"/>
          </a:xfrm>
          <a:prstGeom prst="rect">
            <a:avLst/>
          </a:prstGeom>
        </p:spPr>
      </p:pic>
      <p:sp>
        <p:nvSpPr>
          <p:cNvPr id="10" name="Rectángulo 9">
            <a:extLst>
              <a:ext uri="{FF2B5EF4-FFF2-40B4-BE49-F238E27FC236}">
                <a16:creationId xmlns:a16="http://schemas.microsoft.com/office/drawing/2014/main" id="{1FF2EDA7-9028-022C-F707-A073F2668CB5}"/>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99474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97051-37A2-D741-3F78-438E0E5DF73C}"/>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35D1DFB1-3820-616B-99D6-2731AB1466B0}"/>
              </a:ext>
            </a:extLst>
          </p:cNvPr>
          <p:cNvSpPr/>
          <p:nvPr/>
        </p:nvSpPr>
        <p:spPr>
          <a:xfrm>
            <a:off x="4211" y="6252340"/>
            <a:ext cx="12193069"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39/46</a:t>
            </a:r>
          </a:p>
        </p:txBody>
      </p:sp>
      <p:sp>
        <p:nvSpPr>
          <p:cNvPr id="7" name="CuadroTexto 6">
            <a:extLst>
              <a:ext uri="{FF2B5EF4-FFF2-40B4-BE49-F238E27FC236}">
                <a16:creationId xmlns:a16="http://schemas.microsoft.com/office/drawing/2014/main" id="{0D3B9E49-3DB5-3B48-AD55-0E40B5AD694A}"/>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F46B18DE-2DD6-AB03-9FC2-CF0A769E1AFA}"/>
              </a:ext>
            </a:extLst>
          </p:cNvPr>
          <p:cNvSpPr/>
          <p:nvPr/>
        </p:nvSpPr>
        <p:spPr>
          <a:xfrm>
            <a:off x="0" y="-76199"/>
            <a:ext cx="12204873"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Descripción del sistema  | Arquitectura del sistema</a:t>
            </a:r>
          </a:p>
        </p:txBody>
      </p:sp>
      <p:sp>
        <p:nvSpPr>
          <p:cNvPr id="8" name="Rectángulo 7">
            <a:extLst>
              <a:ext uri="{FF2B5EF4-FFF2-40B4-BE49-F238E27FC236}">
                <a16:creationId xmlns:a16="http://schemas.microsoft.com/office/drawing/2014/main" id="{86AD2F99-A9ED-5A6E-6982-15456826536A}"/>
              </a:ext>
            </a:extLst>
          </p:cNvPr>
          <p:cNvSpPr/>
          <p:nvPr/>
        </p:nvSpPr>
        <p:spPr>
          <a:xfrm>
            <a:off x="-15879" y="332059"/>
            <a:ext cx="1222075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Funcionamiento </a:t>
            </a:r>
          </a:p>
        </p:txBody>
      </p:sp>
      <p:sp>
        <p:nvSpPr>
          <p:cNvPr id="9" name="CuadroTexto 8">
            <a:extLst>
              <a:ext uri="{FF2B5EF4-FFF2-40B4-BE49-F238E27FC236}">
                <a16:creationId xmlns:a16="http://schemas.microsoft.com/office/drawing/2014/main" id="{D84BD2F7-70AE-0899-23F1-A124E1E25911}"/>
              </a:ext>
            </a:extLst>
          </p:cNvPr>
          <p:cNvSpPr txBox="1"/>
          <p:nvPr/>
        </p:nvSpPr>
        <p:spPr>
          <a:xfrm>
            <a:off x="145421" y="1588968"/>
            <a:ext cx="1192922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s-ES" dirty="0">
                <a:ea typeface="+mn-lt"/>
                <a:cs typeface="+mn-lt"/>
              </a:rPr>
              <a:t>La cámara captura imágenes de la escena en tiempo real.</a:t>
            </a:r>
            <a:endParaRPr lang="es-ES" dirty="0"/>
          </a:p>
          <a:p>
            <a:pPr marL="342900" indent="-342900">
              <a:buAutoNum type="arabicPeriod"/>
            </a:pPr>
            <a:endParaRPr lang="es-ES" dirty="0"/>
          </a:p>
          <a:p>
            <a:pPr marL="342900" indent="-342900">
              <a:buFontTx/>
              <a:buAutoNum type="arabicPeriod"/>
            </a:pPr>
            <a:r>
              <a:rPr lang="es-ES" dirty="0"/>
              <a:t>El modelo de </a:t>
            </a:r>
            <a:r>
              <a:rPr lang="es-ES" dirty="0" err="1"/>
              <a:t>deep</a:t>
            </a:r>
            <a:r>
              <a:rPr lang="es-ES" dirty="0"/>
              <a:t> </a:t>
            </a:r>
            <a:r>
              <a:rPr lang="es-ES" dirty="0" err="1"/>
              <a:t>learning</a:t>
            </a:r>
            <a:r>
              <a:rPr lang="es-ES" dirty="0"/>
              <a:t> detecta las fresas maduras y genera sus posiciones en </a:t>
            </a:r>
            <a:r>
              <a:rPr lang="es-ES" dirty="0" err="1"/>
              <a:t>pı́xeles</a:t>
            </a:r>
            <a:r>
              <a:rPr lang="es-ES" dirty="0"/>
              <a:t> gracias al código en Python.</a:t>
            </a:r>
          </a:p>
          <a:p>
            <a:pPr marL="342900" indent="-342900">
              <a:buAutoNum type="arabicPeriod"/>
            </a:pPr>
            <a:endParaRPr lang="es-ES" dirty="0"/>
          </a:p>
          <a:p>
            <a:pPr marL="342900" indent="-342900">
              <a:buFontTx/>
              <a:buAutoNum type="arabicPeriod"/>
            </a:pPr>
            <a:r>
              <a:rPr lang="es-ES" dirty="0">
                <a:ea typeface="+mn-lt"/>
                <a:cs typeface="+mn-lt"/>
              </a:rPr>
              <a:t>Estas coordenadas se proyectan al espacio tridimensional sobre el plano vertical utilizando la función que calcula la intersección del rayo proyectado con el plano Z definido por la posición de la cámara, utilizando como argumento de entrada las coordenadas en </a:t>
            </a:r>
            <a:r>
              <a:rPr lang="es-ES" dirty="0" err="1">
                <a:ea typeface="+mn-lt"/>
                <a:cs typeface="+mn-lt"/>
              </a:rPr>
              <a:t>pı́xeles</a:t>
            </a:r>
            <a:r>
              <a:rPr lang="es-ES" dirty="0">
                <a:ea typeface="+mn-lt"/>
                <a:cs typeface="+mn-lt"/>
              </a:rPr>
              <a:t> de la detección.</a:t>
            </a:r>
            <a:endParaRPr lang="es-ES" dirty="0" err="1">
              <a:ea typeface="+mn-lt"/>
              <a:cs typeface="+mn-lt"/>
            </a:endParaRPr>
          </a:p>
          <a:p>
            <a:pPr marL="342900" indent="-342900">
              <a:buFontTx/>
              <a:buAutoNum type="arabicPeriod"/>
            </a:pPr>
            <a:endParaRPr lang="es-ES" dirty="0"/>
          </a:p>
          <a:p>
            <a:pPr marL="342900" indent="-342900">
              <a:buFontTx/>
              <a:buAutoNum type="arabicPeriod"/>
            </a:pPr>
            <a:r>
              <a:rPr lang="es-ES" dirty="0">
                <a:ea typeface="+mn-lt"/>
                <a:cs typeface="+mn-lt"/>
              </a:rPr>
              <a:t>El servidor XML-RPC se crea en la dirección IP y puerto especificado, se transmiten las coordenadas al robot  y lanza un hilo independiente que queda a la espera de nuevas peticiones.</a:t>
            </a:r>
            <a:endParaRPr lang="es-ES" dirty="0"/>
          </a:p>
          <a:p>
            <a:pPr marL="342900" indent="-342900">
              <a:buAutoNum type="arabicPeriod"/>
            </a:pPr>
            <a:endParaRPr lang="es-ES" dirty="0"/>
          </a:p>
          <a:p>
            <a:pPr marL="342900" indent="-342900">
              <a:buFontTx/>
              <a:buAutoNum type="arabicPeriod"/>
            </a:pPr>
            <a:r>
              <a:rPr lang="es-ES" dirty="0">
                <a:ea typeface="+mn-lt"/>
                <a:cs typeface="+mn-lt"/>
              </a:rPr>
              <a:t>El robot interpreta la posición, calcula una trayectoria y actúa sobre la fresa detectada.</a:t>
            </a:r>
            <a:endParaRPr lang="es-ES" dirty="0"/>
          </a:p>
        </p:txBody>
      </p:sp>
      <p:sp>
        <p:nvSpPr>
          <p:cNvPr id="2" name="Rectángulo 1">
            <a:extLst>
              <a:ext uri="{FF2B5EF4-FFF2-40B4-BE49-F238E27FC236}">
                <a16:creationId xmlns:a16="http://schemas.microsoft.com/office/drawing/2014/main" id="{38CD7E56-BFE7-7C00-6B55-5F897ACED201}"/>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56679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2728-380C-5AAC-5255-031DA4F5E30A}"/>
              </a:ext>
            </a:extLst>
          </p:cNvPr>
          <p:cNvSpPr>
            <a:spLocks noGrp="1"/>
          </p:cNvSpPr>
          <p:nvPr>
            <p:ph type="title"/>
          </p:nvPr>
        </p:nvSpPr>
        <p:spPr>
          <a:xfrm>
            <a:off x="816429" y="2770868"/>
            <a:ext cx="10515600" cy="1325563"/>
          </a:xfrm>
        </p:spPr>
        <p:txBody>
          <a:bodyPr>
            <a:normAutofit/>
          </a:bodyPr>
          <a:lstStyle/>
          <a:p>
            <a:pPr algn="ctr"/>
            <a:r>
              <a:rPr lang="es-ES" sz="5400" i="1" dirty="0"/>
              <a:t>Introducción </a:t>
            </a:r>
            <a:endParaRPr lang="es-ES" sz="5400"/>
          </a:p>
        </p:txBody>
      </p:sp>
      <p:sp>
        <p:nvSpPr>
          <p:cNvPr id="4" name="Rectángulo 3">
            <a:extLst>
              <a:ext uri="{FF2B5EF4-FFF2-40B4-BE49-F238E27FC236}">
                <a16:creationId xmlns:a16="http://schemas.microsoft.com/office/drawing/2014/main" id="{01E37A66-262D-0BAF-3FB0-D13EBC23E1DC}"/>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4/46</a:t>
            </a:r>
          </a:p>
        </p:txBody>
      </p:sp>
      <p:sp>
        <p:nvSpPr>
          <p:cNvPr id="8" name="CuadroTexto 7">
            <a:extLst>
              <a:ext uri="{FF2B5EF4-FFF2-40B4-BE49-F238E27FC236}">
                <a16:creationId xmlns:a16="http://schemas.microsoft.com/office/drawing/2014/main" id="{FA5E9A16-2C1A-FB0F-8343-807D6CB0C469}"/>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10" name="Rectángulo 9">
            <a:extLst>
              <a:ext uri="{FF2B5EF4-FFF2-40B4-BE49-F238E27FC236}">
                <a16:creationId xmlns:a16="http://schemas.microsoft.com/office/drawing/2014/main" id="{584CC8FF-EB27-A380-2B17-41E9452057A2}"/>
              </a:ext>
            </a:extLst>
          </p:cNvPr>
          <p:cNvSpPr/>
          <p:nvPr/>
        </p:nvSpPr>
        <p:spPr>
          <a:xfrm>
            <a:off x="0" y="0"/>
            <a:ext cx="12189892" cy="19603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880DD35A-E248-AE44-ED62-F97F1D0C4820}"/>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DF2678A6-DBF8-1EC4-5A2D-E392097291E4}"/>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28256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6531-10EF-AF4B-6E21-79C76192DE25}"/>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C3859E4D-85D7-8261-947D-084D17F59413}"/>
              </a:ext>
            </a:extLst>
          </p:cNvPr>
          <p:cNvSpPr/>
          <p:nvPr/>
        </p:nvSpPr>
        <p:spPr>
          <a:xfrm>
            <a:off x="4211" y="6252340"/>
            <a:ext cx="12187789"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40/46</a:t>
            </a:r>
          </a:p>
        </p:txBody>
      </p:sp>
      <p:sp>
        <p:nvSpPr>
          <p:cNvPr id="5" name="Rectángulo 4">
            <a:extLst>
              <a:ext uri="{FF2B5EF4-FFF2-40B4-BE49-F238E27FC236}">
                <a16:creationId xmlns:a16="http://schemas.microsoft.com/office/drawing/2014/main" id="{7914C249-98F4-C987-9475-0BF4B48E71D8}"/>
              </a:ext>
            </a:extLst>
          </p:cNvPr>
          <p:cNvSpPr/>
          <p:nvPr/>
        </p:nvSpPr>
        <p:spPr>
          <a:xfrm>
            <a:off x="-4076" y="6124557"/>
            <a:ext cx="12147250" cy="28581"/>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5E4D6231-3ED6-F563-8911-1C8C3AC7D0CF}"/>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19292133-0877-BE2B-9D31-3E4A04F4721C}"/>
              </a:ext>
            </a:extLst>
          </p:cNvPr>
          <p:cNvSpPr/>
          <p:nvPr/>
        </p:nvSpPr>
        <p:spPr>
          <a:xfrm>
            <a:off x="0" y="-76199"/>
            <a:ext cx="12204873"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Descripción del sistema  | Arquitectura del sistema</a:t>
            </a:r>
          </a:p>
        </p:txBody>
      </p:sp>
      <p:sp>
        <p:nvSpPr>
          <p:cNvPr id="8" name="Rectángulo 7">
            <a:extLst>
              <a:ext uri="{FF2B5EF4-FFF2-40B4-BE49-F238E27FC236}">
                <a16:creationId xmlns:a16="http://schemas.microsoft.com/office/drawing/2014/main" id="{DDB3EDC7-C6C5-1857-2B89-BDE67308C9CD}"/>
              </a:ext>
            </a:extLst>
          </p:cNvPr>
          <p:cNvSpPr/>
          <p:nvPr/>
        </p:nvSpPr>
        <p:spPr>
          <a:xfrm>
            <a:off x="-15879" y="332059"/>
            <a:ext cx="1222075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Funcionamiento </a:t>
            </a:r>
          </a:p>
        </p:txBody>
      </p:sp>
      <p:pic>
        <p:nvPicPr>
          <p:cNvPr id="10" name="POV Camara Pruebas plano vertical deteccion multiple UR5e_editado">
            <a:hlinkClick r:id="" action="ppaction://media"/>
            <a:extLst>
              <a:ext uri="{FF2B5EF4-FFF2-40B4-BE49-F238E27FC236}">
                <a16:creationId xmlns:a16="http://schemas.microsoft.com/office/drawing/2014/main" id="{1091702C-CA25-4104-0AD7-9F9E40E8EE7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24315" y="321034"/>
            <a:ext cx="8867685" cy="5906643"/>
          </a:xfrm>
          <a:prstGeom prst="rect">
            <a:avLst/>
          </a:prstGeom>
        </p:spPr>
      </p:pic>
      <p:pic>
        <p:nvPicPr>
          <p:cNvPr id="11" name="Pruebas plano vertical deteccion multiple UR5e_editado">
            <a:hlinkClick r:id="" action="ppaction://media"/>
            <a:extLst>
              <a:ext uri="{FF2B5EF4-FFF2-40B4-BE49-F238E27FC236}">
                <a16:creationId xmlns:a16="http://schemas.microsoft.com/office/drawing/2014/main" id="{99CDCDD2-DDC0-4195-6680-94E1152E837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 y="321035"/>
            <a:ext cx="3324314" cy="5926834"/>
          </a:xfrm>
          <a:prstGeom prst="rect">
            <a:avLst/>
          </a:prstGeom>
        </p:spPr>
      </p:pic>
    </p:spTree>
    <p:extLst>
      <p:ext uri="{BB962C8B-B14F-4D97-AF65-F5344CB8AC3E}">
        <p14:creationId xmlns:p14="http://schemas.microsoft.com/office/powerpoint/2010/main" val="85474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19" fill="hold"/>
                                        <p:tgtEl>
                                          <p:spTgt spid="11"/>
                                        </p:tgtEl>
                                      </p:cBhvr>
                                    </p:cmd>
                                  </p:childTnLst>
                                </p:cTn>
                              </p:par>
                            </p:childTnLst>
                          </p:cTn>
                        </p:par>
                        <p:par>
                          <p:cTn id="7" fill="hold">
                            <p:stCondLst>
                              <p:cond delay="30219"/>
                            </p:stCondLst>
                            <p:childTnLst>
                              <p:par>
                                <p:cTn id="8" presetID="1" presetClass="mediacall" presetSubtype="0" fill="hold" nodeType="afterEffect">
                                  <p:stCondLst>
                                    <p:cond delay="0"/>
                                  </p:stCondLst>
                                  <p:childTnLst>
                                    <p:cmd type="call" cmd="playFrom(0.0)">
                                      <p:cBhvr>
                                        <p:cTn id="9" dur="506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1"/>
                </p:tgtEl>
              </p:cMediaNode>
            </p:video>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p:cTn id="16" fill="hold" display="0">
                  <p:stCondLst>
                    <p:cond delay="indefinite"/>
                  </p:stCondLst>
                </p:cTn>
                <p:tgtEl>
                  <p:spTgt spid="10"/>
                </p:tgtEl>
              </p:cMediaNode>
            </p:video>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44569-5962-4A21-8C21-229707B0D743}"/>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E4DB2E1C-701E-4361-90AF-EC659B31E4AD}"/>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41/46</a:t>
            </a:r>
          </a:p>
        </p:txBody>
      </p:sp>
      <p:sp>
        <p:nvSpPr>
          <p:cNvPr id="7" name="CuadroTexto 6">
            <a:extLst>
              <a:ext uri="{FF2B5EF4-FFF2-40B4-BE49-F238E27FC236}">
                <a16:creationId xmlns:a16="http://schemas.microsoft.com/office/drawing/2014/main" id="{5892D264-4029-78D8-5A11-9B4CA8FD2832}"/>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D4E90253-4F40-DEAC-20F1-1685E826D6B2}"/>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Descripción del sistema  | Arquitectura del sistema</a:t>
            </a:r>
          </a:p>
        </p:txBody>
      </p:sp>
      <p:sp>
        <p:nvSpPr>
          <p:cNvPr id="8" name="Rectángulo 7">
            <a:extLst>
              <a:ext uri="{FF2B5EF4-FFF2-40B4-BE49-F238E27FC236}">
                <a16:creationId xmlns:a16="http://schemas.microsoft.com/office/drawing/2014/main" id="{35CE7BD9-A013-46D9-D561-D50989E493F6}"/>
              </a:ext>
            </a:extLst>
          </p:cNvPr>
          <p:cNvSpPr/>
          <p:nvPr/>
        </p:nvSpPr>
        <p:spPr>
          <a:xfrm>
            <a:off x="-15880" y="332059"/>
            <a:ext cx="12207879"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Funcionamiento con efector final</a:t>
            </a:r>
          </a:p>
        </p:txBody>
      </p:sp>
      <p:sp>
        <p:nvSpPr>
          <p:cNvPr id="9" name="CuadroTexto 8">
            <a:extLst>
              <a:ext uri="{FF2B5EF4-FFF2-40B4-BE49-F238E27FC236}">
                <a16:creationId xmlns:a16="http://schemas.microsoft.com/office/drawing/2014/main" id="{28D0B26C-E9E8-B35D-9A36-24893690D04C}"/>
              </a:ext>
            </a:extLst>
          </p:cNvPr>
          <p:cNvSpPr txBox="1"/>
          <p:nvPr/>
        </p:nvSpPr>
        <p:spPr>
          <a:xfrm>
            <a:off x="145421" y="2557796"/>
            <a:ext cx="1192922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s-ES" dirty="0">
                <a:ea typeface="+mn-lt"/>
                <a:cs typeface="+mn-lt"/>
              </a:rPr>
              <a:t>Para completar la evaluación del prototipo, se realizaron pruebas complementarias utilizando una pinza industrial acoplada al robot con el objetivo de verificar la compatibilidad y robustez del programa desarrollado.</a:t>
            </a:r>
            <a:endParaRPr lang="es-ES">
              <a:ea typeface="+mn-lt"/>
              <a:cs typeface="+mn-lt"/>
            </a:endParaRPr>
          </a:p>
          <a:p>
            <a:pPr marL="342900" indent="-342900">
              <a:buFont typeface="Arial"/>
              <a:buChar char="•"/>
            </a:pPr>
            <a:endParaRPr lang="es-ES" dirty="0"/>
          </a:p>
          <a:p>
            <a:pPr marL="342900" indent="-342900">
              <a:buFont typeface="Arial"/>
              <a:buChar char="•"/>
            </a:pPr>
            <a:r>
              <a:rPr lang="es-ES" dirty="0">
                <a:ea typeface="+mn-lt"/>
                <a:cs typeface="+mn-lt"/>
              </a:rPr>
              <a:t>Estas pruebas permitieron demostrar que el sistema era plenamente funcional y adaptable, y que se </a:t>
            </a:r>
            <a:r>
              <a:rPr lang="es-ES" dirty="0" err="1">
                <a:ea typeface="+mn-lt"/>
                <a:cs typeface="+mn-lt"/>
              </a:rPr>
              <a:t>podı́a</a:t>
            </a:r>
            <a:r>
              <a:rPr lang="es-ES" dirty="0">
                <a:ea typeface="+mn-lt"/>
                <a:cs typeface="+mn-lt"/>
              </a:rPr>
              <a:t> integrar sin inconvenientes cualquier herramienta de agarre que fuera adecuada para el manejo de fresas, dada su delicadeza.</a:t>
            </a:r>
            <a:endParaRPr lang="es-ES" dirty="0"/>
          </a:p>
        </p:txBody>
      </p:sp>
      <p:sp>
        <p:nvSpPr>
          <p:cNvPr id="2" name="Rectángulo 1">
            <a:extLst>
              <a:ext uri="{FF2B5EF4-FFF2-40B4-BE49-F238E27FC236}">
                <a16:creationId xmlns:a16="http://schemas.microsoft.com/office/drawing/2014/main" id="{EC957E82-3D8A-F8F9-45BA-D1E0A80F9E65}"/>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51540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7A4CF-FEE2-AFC2-54AB-666DA933F5AB}"/>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4616D206-891F-3AAC-771C-64C06946DD5F}"/>
              </a:ext>
            </a:extLst>
          </p:cNvPr>
          <p:cNvSpPr/>
          <p:nvPr/>
        </p:nvSpPr>
        <p:spPr>
          <a:xfrm>
            <a:off x="4211" y="6252340"/>
            <a:ext cx="12193069"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42/46</a:t>
            </a:r>
          </a:p>
        </p:txBody>
      </p:sp>
      <p:sp>
        <p:nvSpPr>
          <p:cNvPr id="7" name="CuadroTexto 6">
            <a:extLst>
              <a:ext uri="{FF2B5EF4-FFF2-40B4-BE49-F238E27FC236}">
                <a16:creationId xmlns:a16="http://schemas.microsoft.com/office/drawing/2014/main" id="{F62BD214-B815-EED5-5881-CDAF22E233DD}"/>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3D0A1265-4F45-F929-0453-562D0F11B6DA}"/>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Descripción del sistema  | Arquitectura del sistema</a:t>
            </a:r>
          </a:p>
        </p:txBody>
      </p:sp>
      <p:sp>
        <p:nvSpPr>
          <p:cNvPr id="8" name="Rectángulo 7">
            <a:extLst>
              <a:ext uri="{FF2B5EF4-FFF2-40B4-BE49-F238E27FC236}">
                <a16:creationId xmlns:a16="http://schemas.microsoft.com/office/drawing/2014/main" id="{9961B902-93F3-1B87-BD0C-9A1BD656ECE7}"/>
              </a:ext>
            </a:extLst>
          </p:cNvPr>
          <p:cNvSpPr/>
          <p:nvPr/>
        </p:nvSpPr>
        <p:spPr>
          <a:xfrm>
            <a:off x="-15880" y="332059"/>
            <a:ext cx="12213159"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Funcionamiento con efector final</a:t>
            </a:r>
          </a:p>
        </p:txBody>
      </p:sp>
      <p:pic>
        <p:nvPicPr>
          <p:cNvPr id="2" name="Imagen 1" descr="Imagen que contiene interior, tabla, computadora, cocina&#10;&#10;El contenido generado por IA puede ser incorrecto.">
            <a:extLst>
              <a:ext uri="{FF2B5EF4-FFF2-40B4-BE49-F238E27FC236}">
                <a16:creationId xmlns:a16="http://schemas.microsoft.com/office/drawing/2014/main" id="{EC8BE11D-FADD-79CE-558C-D2A7015BF637}"/>
              </a:ext>
            </a:extLst>
          </p:cNvPr>
          <p:cNvPicPr>
            <a:picLocks noChangeAspect="1"/>
          </p:cNvPicPr>
          <p:nvPr/>
        </p:nvPicPr>
        <p:blipFill>
          <a:blip r:embed="rId2"/>
          <a:srcRect l="555" t="18651" r="-343" b="18006"/>
          <a:stretch>
            <a:fillRect/>
          </a:stretch>
        </p:blipFill>
        <p:spPr>
          <a:xfrm>
            <a:off x="781051" y="1088570"/>
            <a:ext cx="5829316" cy="4986314"/>
          </a:xfrm>
          <a:prstGeom prst="rect">
            <a:avLst/>
          </a:prstGeom>
        </p:spPr>
      </p:pic>
      <p:pic>
        <p:nvPicPr>
          <p:cNvPr id="6" name="Imagen 5" descr="Imagen que contiene interior, cocina, pequeño, tabla&#10;&#10;El contenido generado por IA puede ser incorrecto.">
            <a:extLst>
              <a:ext uri="{FF2B5EF4-FFF2-40B4-BE49-F238E27FC236}">
                <a16:creationId xmlns:a16="http://schemas.microsoft.com/office/drawing/2014/main" id="{B61598DE-99E3-5613-4DFF-5FF1ADB99070}"/>
              </a:ext>
            </a:extLst>
          </p:cNvPr>
          <p:cNvPicPr>
            <a:picLocks noChangeAspect="1"/>
          </p:cNvPicPr>
          <p:nvPr/>
        </p:nvPicPr>
        <p:blipFill>
          <a:blip r:embed="rId3"/>
          <a:srcRect l="47" t="-64" r="226" b="27391"/>
          <a:stretch>
            <a:fillRect/>
          </a:stretch>
        </p:blipFill>
        <p:spPr>
          <a:xfrm>
            <a:off x="6605407" y="1095076"/>
            <a:ext cx="4807329" cy="4983887"/>
          </a:xfrm>
          <a:prstGeom prst="rect">
            <a:avLst/>
          </a:prstGeom>
        </p:spPr>
      </p:pic>
      <p:sp>
        <p:nvSpPr>
          <p:cNvPr id="9" name="Rectángulo 8">
            <a:extLst>
              <a:ext uri="{FF2B5EF4-FFF2-40B4-BE49-F238E27FC236}">
                <a16:creationId xmlns:a16="http://schemas.microsoft.com/office/drawing/2014/main" id="{4FB37BF3-947A-7FC6-737C-6C251237E8E0}"/>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60060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BA80A-73A8-4664-C97E-63BF775F1D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AF350-4B3F-1172-EF98-0AE2198F72E3}"/>
              </a:ext>
            </a:extLst>
          </p:cNvPr>
          <p:cNvSpPr>
            <a:spLocks noGrp="1"/>
          </p:cNvSpPr>
          <p:nvPr>
            <p:ph type="title"/>
          </p:nvPr>
        </p:nvSpPr>
        <p:spPr>
          <a:xfrm>
            <a:off x="838200" y="2770868"/>
            <a:ext cx="10515600" cy="1325563"/>
          </a:xfrm>
        </p:spPr>
        <p:txBody>
          <a:bodyPr>
            <a:normAutofit/>
          </a:bodyPr>
          <a:lstStyle/>
          <a:p>
            <a:pPr algn="ctr"/>
            <a:r>
              <a:rPr lang="es-ES" sz="5400" i="1" dirty="0"/>
              <a:t>Conclusiones</a:t>
            </a:r>
          </a:p>
        </p:txBody>
      </p:sp>
      <p:sp>
        <p:nvSpPr>
          <p:cNvPr id="4" name="Rectángulo 3">
            <a:extLst>
              <a:ext uri="{FF2B5EF4-FFF2-40B4-BE49-F238E27FC236}">
                <a16:creationId xmlns:a16="http://schemas.microsoft.com/office/drawing/2014/main" id="{5325C7BC-B157-CC95-F573-9D0E93AA4DBC}"/>
              </a:ext>
            </a:extLst>
          </p:cNvPr>
          <p:cNvSpPr/>
          <p:nvPr/>
        </p:nvSpPr>
        <p:spPr>
          <a:xfrm>
            <a:off x="4211" y="6252340"/>
            <a:ext cx="12193069"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43/46</a:t>
            </a:r>
          </a:p>
        </p:txBody>
      </p:sp>
      <p:sp>
        <p:nvSpPr>
          <p:cNvPr id="8" name="CuadroTexto 7">
            <a:extLst>
              <a:ext uri="{FF2B5EF4-FFF2-40B4-BE49-F238E27FC236}">
                <a16:creationId xmlns:a16="http://schemas.microsoft.com/office/drawing/2014/main" id="{3BE12C10-3E4D-E231-59E7-47E5C8AF4550}"/>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10" name="Rectángulo 9">
            <a:extLst>
              <a:ext uri="{FF2B5EF4-FFF2-40B4-BE49-F238E27FC236}">
                <a16:creationId xmlns:a16="http://schemas.microsoft.com/office/drawing/2014/main" id="{B1A4FF1B-81C4-7A1F-3D39-8FBF9F17B33E}"/>
              </a:ext>
            </a:extLst>
          </p:cNvPr>
          <p:cNvSpPr/>
          <p:nvPr/>
        </p:nvSpPr>
        <p:spPr>
          <a:xfrm>
            <a:off x="0" y="0"/>
            <a:ext cx="12189892" cy="19603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D1FFAA78-C895-CF31-322D-3EEA2587F302}"/>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08760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D8A21-07D3-8E01-8A2F-94ED30F499B1}"/>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50E719F9-7895-641E-D147-F6F182468CF6}"/>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44/46</a:t>
            </a:r>
          </a:p>
        </p:txBody>
      </p:sp>
      <p:sp>
        <p:nvSpPr>
          <p:cNvPr id="7" name="CuadroTexto 6">
            <a:extLst>
              <a:ext uri="{FF2B5EF4-FFF2-40B4-BE49-F238E27FC236}">
                <a16:creationId xmlns:a16="http://schemas.microsoft.com/office/drawing/2014/main" id="{54D8327E-2A8A-36ED-C810-CE75F592CA9D}"/>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15386AC9-C8C3-7CB5-8862-B908ADB8A620}"/>
              </a:ext>
            </a:extLst>
          </p:cNvPr>
          <p:cNvSpPr/>
          <p:nvPr/>
        </p:nvSpPr>
        <p:spPr>
          <a:xfrm>
            <a:off x="1" y="-76199"/>
            <a:ext cx="12192000"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Conclusiones</a:t>
            </a:r>
          </a:p>
        </p:txBody>
      </p:sp>
      <p:sp>
        <p:nvSpPr>
          <p:cNvPr id="8" name="Rectángulo 7">
            <a:extLst>
              <a:ext uri="{FF2B5EF4-FFF2-40B4-BE49-F238E27FC236}">
                <a16:creationId xmlns:a16="http://schemas.microsoft.com/office/drawing/2014/main" id="{3649AF15-9549-532B-1E3D-AA00D4C2D43B}"/>
              </a:ext>
            </a:extLst>
          </p:cNvPr>
          <p:cNvSpPr/>
          <p:nvPr/>
        </p:nvSpPr>
        <p:spPr>
          <a:xfrm>
            <a:off x="-15880" y="332059"/>
            <a:ext cx="12207879"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Objetivos cumplidos</a:t>
            </a:r>
          </a:p>
        </p:txBody>
      </p:sp>
      <p:sp>
        <p:nvSpPr>
          <p:cNvPr id="9" name="CuadroTexto 8">
            <a:extLst>
              <a:ext uri="{FF2B5EF4-FFF2-40B4-BE49-F238E27FC236}">
                <a16:creationId xmlns:a16="http://schemas.microsoft.com/office/drawing/2014/main" id="{32E9EF13-6F72-2167-4CDB-E599962CDCEC}"/>
              </a:ext>
            </a:extLst>
          </p:cNvPr>
          <p:cNvSpPr txBox="1"/>
          <p:nvPr/>
        </p:nvSpPr>
        <p:spPr>
          <a:xfrm>
            <a:off x="135195" y="2557466"/>
            <a:ext cx="1192922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s-ES" dirty="0">
                <a:ea typeface="+mn-lt"/>
                <a:cs typeface="+mn-lt"/>
              </a:rPr>
              <a:t>Se ha conseguido cumplir con el objetivo principal de desarrollar un sistema de visión artificial de bajo coste, basado en técnicas de inteligencia artificial, capaz de detectar fresas maduras y comunicar su posición y distancia a un brazo robótico para su recolección automatizada. </a:t>
            </a:r>
          </a:p>
          <a:p>
            <a:pPr marL="342900" indent="-342900">
              <a:buFont typeface="Arial"/>
              <a:buChar char="•"/>
            </a:pPr>
            <a:endParaRPr lang="es-ES" dirty="0">
              <a:ea typeface="+mn-lt"/>
              <a:cs typeface="+mn-lt"/>
            </a:endParaRPr>
          </a:p>
          <a:p>
            <a:pPr marL="342900" indent="-342900">
              <a:buFont typeface="Arial"/>
              <a:buChar char="•"/>
            </a:pPr>
            <a:r>
              <a:rPr lang="es-ES" dirty="0">
                <a:ea typeface="+mn-lt"/>
                <a:cs typeface="+mn-lt"/>
              </a:rPr>
              <a:t>Todo ello ha sido probado tanto en entornos simulados como en condiciones reales, demostrando la viabilidad del sistema diseñado.</a:t>
            </a:r>
          </a:p>
        </p:txBody>
      </p:sp>
      <p:sp>
        <p:nvSpPr>
          <p:cNvPr id="2" name="Rectángulo 1">
            <a:extLst>
              <a:ext uri="{FF2B5EF4-FFF2-40B4-BE49-F238E27FC236}">
                <a16:creationId xmlns:a16="http://schemas.microsoft.com/office/drawing/2014/main" id="{7D34025E-D9D1-C92A-2750-27142C5E0A7A}"/>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4876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20394-BB50-542B-731E-D352A328CDD9}"/>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9719D1B5-93AC-0255-02A1-2843C59A963F}"/>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45/46</a:t>
            </a:r>
          </a:p>
        </p:txBody>
      </p:sp>
      <p:sp>
        <p:nvSpPr>
          <p:cNvPr id="7" name="CuadroTexto 6">
            <a:extLst>
              <a:ext uri="{FF2B5EF4-FFF2-40B4-BE49-F238E27FC236}">
                <a16:creationId xmlns:a16="http://schemas.microsoft.com/office/drawing/2014/main" id="{42E68E18-012D-92DA-235B-B7A551304639}"/>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212034E9-8C02-C9CB-2D45-2B5DA7727C0E}"/>
              </a:ext>
            </a:extLst>
          </p:cNvPr>
          <p:cNvSpPr/>
          <p:nvPr/>
        </p:nvSpPr>
        <p:spPr>
          <a:xfrm>
            <a:off x="1" y="-76199"/>
            <a:ext cx="12192000"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Conclusiones</a:t>
            </a:r>
          </a:p>
        </p:txBody>
      </p:sp>
      <p:sp>
        <p:nvSpPr>
          <p:cNvPr id="8" name="Rectángulo 7">
            <a:extLst>
              <a:ext uri="{FF2B5EF4-FFF2-40B4-BE49-F238E27FC236}">
                <a16:creationId xmlns:a16="http://schemas.microsoft.com/office/drawing/2014/main" id="{4E8D0317-E880-F32F-5D19-230FB7817EBD}"/>
              </a:ext>
            </a:extLst>
          </p:cNvPr>
          <p:cNvSpPr/>
          <p:nvPr/>
        </p:nvSpPr>
        <p:spPr>
          <a:xfrm>
            <a:off x="-15879" y="332059"/>
            <a:ext cx="1222754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Subobjetivos cumplidos</a:t>
            </a:r>
          </a:p>
        </p:txBody>
      </p:sp>
      <p:sp>
        <p:nvSpPr>
          <p:cNvPr id="9" name="CuadroTexto 8">
            <a:extLst>
              <a:ext uri="{FF2B5EF4-FFF2-40B4-BE49-F238E27FC236}">
                <a16:creationId xmlns:a16="http://schemas.microsoft.com/office/drawing/2014/main" id="{E0EFA837-D1D8-A479-895F-98839389A599}"/>
              </a:ext>
            </a:extLst>
          </p:cNvPr>
          <p:cNvSpPr txBox="1"/>
          <p:nvPr/>
        </p:nvSpPr>
        <p:spPr>
          <a:xfrm>
            <a:off x="158286" y="1553012"/>
            <a:ext cx="1192922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Tx/>
              <a:buAutoNum type="arabicPeriod"/>
            </a:pPr>
            <a:r>
              <a:rPr lang="es-ES" dirty="0">
                <a:ea typeface="+mn-lt"/>
                <a:cs typeface="+mn-lt"/>
              </a:rPr>
              <a:t>Se han investigado las soluciones actuales tanto académicas como comerciales relacionadas con la detección de frutos mediante visión artificial .</a:t>
            </a:r>
          </a:p>
          <a:p>
            <a:pPr marL="342900" indent="-342900">
              <a:buFontTx/>
              <a:buAutoNum type="arabicPeriod"/>
            </a:pPr>
            <a:r>
              <a:rPr lang="es-ES" dirty="0">
                <a:ea typeface="+mn-lt"/>
                <a:cs typeface="+mn-lt"/>
              </a:rPr>
              <a:t>Se ha seleccionado el uso de redes neuronales convolucionales (CNN) a través del modelo YOLOv3, debido a su eficiencia y precisión en tareas de detección en tiempo real. </a:t>
            </a:r>
          </a:p>
          <a:p>
            <a:pPr marL="342900" indent="-342900">
              <a:buFontTx/>
              <a:buAutoNum type="arabicPeriod"/>
            </a:pPr>
            <a:r>
              <a:rPr lang="es-ES" dirty="0">
                <a:ea typeface="+mn-lt"/>
                <a:cs typeface="+mn-lt"/>
              </a:rPr>
              <a:t>La técnica escogida se ha optimizado y adaptado para funcionar en la plataforma de trabajo, lo que ha requerido la creación de un </a:t>
            </a:r>
            <a:r>
              <a:rPr lang="es-ES" dirty="0" err="1">
                <a:ea typeface="+mn-lt"/>
                <a:cs typeface="+mn-lt"/>
              </a:rPr>
              <a:t>dataset</a:t>
            </a:r>
            <a:r>
              <a:rPr lang="es-ES" dirty="0">
                <a:ea typeface="+mn-lt"/>
                <a:cs typeface="+mn-lt"/>
              </a:rPr>
              <a:t> </a:t>
            </a:r>
            <a:r>
              <a:rPr lang="es-ES" dirty="0" err="1">
                <a:ea typeface="+mn-lt"/>
                <a:cs typeface="+mn-lt"/>
              </a:rPr>
              <a:t>especı́fico</a:t>
            </a:r>
            <a:r>
              <a:rPr lang="es-ES" dirty="0">
                <a:ea typeface="+mn-lt"/>
                <a:cs typeface="+mn-lt"/>
              </a:rPr>
              <a:t> de imágenes de fresas.</a:t>
            </a:r>
            <a:endParaRPr lang="es-ES" dirty="0"/>
          </a:p>
          <a:p>
            <a:pPr marL="342900" indent="-342900">
              <a:buFontTx/>
              <a:buAutoNum type="arabicPeriod"/>
            </a:pPr>
            <a:r>
              <a:rPr lang="es-ES" dirty="0">
                <a:ea typeface="+mn-lt"/>
                <a:cs typeface="+mn-lt"/>
              </a:rPr>
              <a:t>Se ha realizado el entrenamiento del sistema con distintos algoritmos de clasificación basados en Machine </a:t>
            </a:r>
            <a:r>
              <a:rPr lang="es-ES" dirty="0" err="1">
                <a:ea typeface="+mn-lt"/>
                <a:cs typeface="+mn-lt"/>
              </a:rPr>
              <a:t>Learning</a:t>
            </a:r>
            <a:r>
              <a:rPr lang="es-ES" dirty="0">
                <a:ea typeface="+mn-lt"/>
                <a:cs typeface="+mn-lt"/>
              </a:rPr>
              <a:t>, evaluando su rendimiento mediante pruebas con imágenes reales.</a:t>
            </a:r>
            <a:endParaRPr lang="es-ES" dirty="0"/>
          </a:p>
          <a:p>
            <a:pPr marL="342900" indent="-342900">
              <a:buFontTx/>
              <a:buAutoNum type="arabicPeriod"/>
            </a:pPr>
            <a:r>
              <a:rPr lang="es-ES" dirty="0">
                <a:ea typeface="+mn-lt"/>
                <a:cs typeface="+mn-lt"/>
              </a:rPr>
              <a:t>Se ha seleccionado el protocolo de comunicación entre el sistema de visión y el robot, implementando un servidor XML-RPC para transmitir de forma efectiva la información de las detecciones.</a:t>
            </a:r>
            <a:endParaRPr lang="es-ES" dirty="0"/>
          </a:p>
          <a:p>
            <a:pPr marL="342900" indent="-342900">
              <a:buFontTx/>
              <a:buAutoNum type="arabicPeriod"/>
            </a:pPr>
            <a:r>
              <a:rPr lang="es-ES" dirty="0">
                <a:ea typeface="+mn-lt"/>
                <a:cs typeface="+mn-lt"/>
              </a:rPr>
              <a:t>El sistema es capaz de reconocer fresas maduras, calcular su posición en coordenadas del mundo real y estimar su distancia a la cámara, transmitiendo esta información al brazo robótico para su uso operativo.</a:t>
            </a:r>
            <a:endParaRPr lang="es-ES" dirty="0"/>
          </a:p>
          <a:p>
            <a:pPr marL="342900" indent="-342900">
              <a:buFontTx/>
              <a:buAutoNum type="arabicPeriod"/>
            </a:pPr>
            <a:r>
              <a:rPr lang="es-ES" dirty="0">
                <a:ea typeface="+mn-lt"/>
                <a:cs typeface="+mn-lt"/>
              </a:rPr>
              <a:t>Se ha probado el sistema completo en situaciones tanto simuladas como reales, comprobando su funcionamiento y eficiencia, y sentando las bases para posibles mejoras y aplicaciones futuras.</a:t>
            </a:r>
            <a:endParaRPr lang="es-ES" dirty="0"/>
          </a:p>
          <a:p>
            <a:pPr marL="342900" indent="-342900">
              <a:buFontTx/>
              <a:buAutoNum type="arabicPeriod"/>
            </a:pPr>
            <a:endParaRPr lang="es-ES" dirty="0"/>
          </a:p>
        </p:txBody>
      </p:sp>
      <p:sp>
        <p:nvSpPr>
          <p:cNvPr id="2" name="CuadroTexto 1">
            <a:extLst>
              <a:ext uri="{FF2B5EF4-FFF2-40B4-BE49-F238E27FC236}">
                <a16:creationId xmlns:a16="http://schemas.microsoft.com/office/drawing/2014/main" id="{B2D763EB-EF4C-BE15-40F5-141350A22FA4}"/>
              </a:ext>
            </a:extLst>
          </p:cNvPr>
          <p:cNvSpPr txBox="1"/>
          <p:nvPr/>
        </p:nvSpPr>
        <p:spPr>
          <a:xfrm>
            <a:off x="4724400" y="320040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a:solidFill>
                  <a:srgbClr val="FFFFFF"/>
                </a:solidFill>
              </a:rPr>
              <a:t>46</a:t>
            </a:r>
            <a:endParaRPr lang="es-ES"/>
          </a:p>
        </p:txBody>
      </p:sp>
      <p:sp>
        <p:nvSpPr>
          <p:cNvPr id="6" name="Rectángulo 5">
            <a:extLst>
              <a:ext uri="{FF2B5EF4-FFF2-40B4-BE49-F238E27FC236}">
                <a16:creationId xmlns:a16="http://schemas.microsoft.com/office/drawing/2014/main" id="{3D0B2B77-7FAF-2560-94A0-CDD397FA4ACF}"/>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83040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7B07A-2B7B-A6C2-23CA-9D6C2B9EFD17}"/>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C0F09309-4065-682D-F4C4-7FEEAC1411CF}"/>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46/46</a:t>
            </a:r>
          </a:p>
        </p:txBody>
      </p:sp>
      <p:sp>
        <p:nvSpPr>
          <p:cNvPr id="7" name="CuadroTexto 6">
            <a:extLst>
              <a:ext uri="{FF2B5EF4-FFF2-40B4-BE49-F238E27FC236}">
                <a16:creationId xmlns:a16="http://schemas.microsoft.com/office/drawing/2014/main" id="{C6D55EC5-8EF7-BC65-7A7B-EB11F9EA7F64}"/>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918EBB91-5C97-1CC6-DD2E-9F7B3E0EF94D}"/>
              </a:ext>
            </a:extLst>
          </p:cNvPr>
          <p:cNvSpPr/>
          <p:nvPr/>
        </p:nvSpPr>
        <p:spPr>
          <a:xfrm>
            <a:off x="1" y="-76199"/>
            <a:ext cx="12192000"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Conclusiones</a:t>
            </a:r>
          </a:p>
        </p:txBody>
      </p:sp>
      <p:sp>
        <p:nvSpPr>
          <p:cNvPr id="8" name="Rectángulo 7">
            <a:extLst>
              <a:ext uri="{FF2B5EF4-FFF2-40B4-BE49-F238E27FC236}">
                <a16:creationId xmlns:a16="http://schemas.microsoft.com/office/drawing/2014/main" id="{173BFD84-0D36-F248-7652-8BFE8B90AFE9}"/>
              </a:ext>
            </a:extLst>
          </p:cNvPr>
          <p:cNvSpPr/>
          <p:nvPr/>
        </p:nvSpPr>
        <p:spPr>
          <a:xfrm>
            <a:off x="-15880" y="332059"/>
            <a:ext cx="12207879"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Líneas futuras</a:t>
            </a:r>
          </a:p>
        </p:txBody>
      </p:sp>
      <p:sp>
        <p:nvSpPr>
          <p:cNvPr id="9" name="CuadroTexto 8">
            <a:extLst>
              <a:ext uri="{FF2B5EF4-FFF2-40B4-BE49-F238E27FC236}">
                <a16:creationId xmlns:a16="http://schemas.microsoft.com/office/drawing/2014/main" id="{9079EF9A-6E45-A4E4-B5CD-5D5090AF6AB5}"/>
              </a:ext>
            </a:extLst>
          </p:cNvPr>
          <p:cNvSpPr txBox="1"/>
          <p:nvPr/>
        </p:nvSpPr>
        <p:spPr>
          <a:xfrm>
            <a:off x="146741" y="1714648"/>
            <a:ext cx="1192922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s-ES" dirty="0">
                <a:ea typeface="+mn-lt"/>
                <a:cs typeface="+mn-lt"/>
              </a:rPr>
              <a:t>Entrenamiento con </a:t>
            </a:r>
            <a:r>
              <a:rPr lang="es-ES" err="1">
                <a:ea typeface="+mn-lt"/>
                <a:cs typeface="+mn-lt"/>
              </a:rPr>
              <a:t>datasets</a:t>
            </a:r>
            <a:r>
              <a:rPr lang="es-ES">
                <a:ea typeface="+mn-lt"/>
                <a:cs typeface="+mn-lt"/>
              </a:rPr>
              <a:t> más amplios y variados.</a:t>
            </a:r>
            <a:endParaRPr lang="es-ES" dirty="0"/>
          </a:p>
          <a:p>
            <a:pPr marL="342900" indent="-342900">
              <a:buFont typeface="Arial"/>
              <a:buChar char="•"/>
            </a:pPr>
            <a:endParaRPr lang="es-ES" dirty="0"/>
          </a:p>
          <a:p>
            <a:pPr marL="342900" indent="-342900">
              <a:buFont typeface="Arial"/>
              <a:buChar char="•"/>
            </a:pPr>
            <a:r>
              <a:rPr lang="es-ES" dirty="0">
                <a:ea typeface="+mn-lt"/>
                <a:cs typeface="+mn-lt"/>
              </a:rPr>
              <a:t>Optimización del rendimiento en hardware embebido: Adaptar el sistema para funcionar en dispositivos aún más limitados (como Raspberry Pi Zero o NVIDIA </a:t>
            </a:r>
            <a:r>
              <a:rPr lang="es-ES" dirty="0" err="1">
                <a:ea typeface="+mn-lt"/>
                <a:cs typeface="+mn-lt"/>
              </a:rPr>
              <a:t>Jetson</a:t>
            </a:r>
            <a:r>
              <a:rPr lang="es-ES" dirty="0">
                <a:ea typeface="+mn-lt"/>
                <a:cs typeface="+mn-lt"/>
              </a:rPr>
              <a:t> Nano), buscando reducir el consumo energético y el coste del sistema.</a:t>
            </a:r>
            <a:endParaRPr lang="es-ES" dirty="0"/>
          </a:p>
          <a:p>
            <a:pPr marL="342900" indent="-342900">
              <a:buFont typeface="Arial"/>
              <a:buChar char="•"/>
            </a:pPr>
            <a:endParaRPr lang="es-ES" dirty="0"/>
          </a:p>
          <a:p>
            <a:pPr marL="342900" indent="-342900">
              <a:buFont typeface="Arial"/>
              <a:buChar char="•"/>
            </a:pPr>
            <a:r>
              <a:rPr lang="es-ES" dirty="0">
                <a:ea typeface="+mn-lt"/>
                <a:cs typeface="+mn-lt"/>
              </a:rPr>
              <a:t>Implementación en entornos </a:t>
            </a:r>
            <a:r>
              <a:rPr lang="es-ES" err="1">
                <a:ea typeface="+mn-lt"/>
                <a:cs typeface="+mn-lt"/>
              </a:rPr>
              <a:t>agrı́colas</a:t>
            </a:r>
            <a:r>
              <a:rPr lang="es-ES" dirty="0">
                <a:ea typeface="+mn-lt"/>
                <a:cs typeface="+mn-lt"/>
              </a:rPr>
              <a:t> reales: Validar el sistema en condiciones reales de campo, frente a variables como viento, sombra o vegetación densa para comprobar su fiabilidad y utilidad práctica.</a:t>
            </a:r>
            <a:endParaRPr lang="es-ES" dirty="0"/>
          </a:p>
          <a:p>
            <a:pPr marL="342900" indent="-342900">
              <a:buFont typeface="Arial"/>
              <a:buChar char="•"/>
            </a:pPr>
            <a:endParaRPr lang="es-ES" dirty="0"/>
          </a:p>
          <a:p>
            <a:pPr marL="342900" indent="-342900">
              <a:buFont typeface="Arial"/>
              <a:buChar char="•"/>
            </a:pPr>
            <a:r>
              <a:rPr lang="es-ES" dirty="0"/>
              <a:t>Diseño o integración de una herramienta de recolección versátil: Investigar o desarrollar una pinza robótica compatible con el sistema de visión y adecuada para manipular distintos tipos de frutos con cuidado y precisión, ampliando así el alcance del sistema a otros cultivos más allá de la fresa.</a:t>
            </a:r>
          </a:p>
          <a:p>
            <a:pPr marL="342900" indent="-342900">
              <a:buFont typeface="Arial"/>
              <a:buChar char="•"/>
            </a:pPr>
            <a:endParaRPr lang="es-ES" dirty="0"/>
          </a:p>
        </p:txBody>
      </p:sp>
      <p:sp>
        <p:nvSpPr>
          <p:cNvPr id="2" name="Rectángulo 1">
            <a:extLst>
              <a:ext uri="{FF2B5EF4-FFF2-40B4-BE49-F238E27FC236}">
                <a16:creationId xmlns:a16="http://schemas.microsoft.com/office/drawing/2014/main" id="{0D979E60-F4E8-DA48-FE6D-2802796F674B}"/>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55268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7888-BEA4-2CEC-3629-D91A60A010D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64972D4-58A5-E229-87E1-847964A8D0CF}"/>
              </a:ext>
            </a:extLst>
          </p:cNvPr>
          <p:cNvSpPr>
            <a:spLocks noGrp="1"/>
          </p:cNvSpPr>
          <p:nvPr>
            <p:ph type="ctrTitle"/>
          </p:nvPr>
        </p:nvSpPr>
        <p:spPr>
          <a:xfrm>
            <a:off x="152400" y="3702275"/>
            <a:ext cx="11898085" cy="1277258"/>
          </a:xfrm>
        </p:spPr>
        <p:txBody>
          <a:bodyPr vert="horz" lIns="91440" tIns="45720" rIns="91440" bIns="45720" rtlCol="0" anchor="b">
            <a:noAutofit/>
          </a:bodyPr>
          <a:lstStyle/>
          <a:p>
            <a:r>
              <a:rPr lang="es-ES" sz="4000" dirty="0">
                <a:ea typeface="+mj-lt"/>
                <a:cs typeface="+mj-lt"/>
              </a:rPr>
              <a:t>BRAZO ROBÓTICO CON CÁMARA ÚNICA </a:t>
            </a:r>
            <a:br>
              <a:rPr lang="es-ES" sz="4000" dirty="0">
                <a:ea typeface="+mj-lt"/>
                <a:cs typeface="+mj-lt"/>
              </a:rPr>
            </a:br>
            <a:r>
              <a:rPr lang="es-ES" sz="4000" dirty="0">
                <a:ea typeface="+mj-lt"/>
                <a:cs typeface="+mj-lt"/>
              </a:rPr>
              <a:t>PARA RECOLECTAR FRESAS MEDIANTE </a:t>
            </a:r>
            <a:br>
              <a:rPr lang="es-ES" sz="4000" dirty="0">
                <a:ea typeface="+mj-lt"/>
                <a:cs typeface="+mj-lt"/>
              </a:rPr>
            </a:br>
            <a:r>
              <a:rPr lang="es-ES" sz="4000" dirty="0">
                <a:ea typeface="+mj-lt"/>
                <a:cs typeface="+mj-lt"/>
              </a:rPr>
              <a:t>DEEP LEARNING</a:t>
            </a:r>
            <a:endParaRPr lang="es-ES" dirty="0"/>
          </a:p>
        </p:txBody>
      </p:sp>
      <p:sp>
        <p:nvSpPr>
          <p:cNvPr id="3" name="Subtítulo 2">
            <a:extLst>
              <a:ext uri="{FF2B5EF4-FFF2-40B4-BE49-F238E27FC236}">
                <a16:creationId xmlns:a16="http://schemas.microsoft.com/office/drawing/2014/main" id="{0A8EC77D-57BC-934B-5C81-CA8E808BFE9F}"/>
              </a:ext>
            </a:extLst>
          </p:cNvPr>
          <p:cNvSpPr>
            <a:spLocks noGrp="1"/>
          </p:cNvSpPr>
          <p:nvPr>
            <p:ph type="subTitle" idx="1"/>
          </p:nvPr>
        </p:nvSpPr>
        <p:spPr>
          <a:xfrm>
            <a:off x="1534886" y="5387295"/>
            <a:ext cx="9144000" cy="1470705"/>
          </a:xfrm>
        </p:spPr>
        <p:txBody>
          <a:bodyPr vert="horz" lIns="91440" tIns="45720" rIns="91440" bIns="45720" rtlCol="0" anchor="t">
            <a:normAutofit/>
          </a:bodyPr>
          <a:lstStyle/>
          <a:p>
            <a:r>
              <a:rPr lang="es-ES" dirty="0"/>
              <a:t>Trabajo Fin de Grado</a:t>
            </a:r>
            <a:endParaRPr lang="es-ES"/>
          </a:p>
          <a:p>
            <a:r>
              <a:rPr lang="es-ES" dirty="0"/>
              <a:t>David Campoamor Medrano</a:t>
            </a:r>
          </a:p>
          <a:p>
            <a:r>
              <a:rPr lang="es-ES" sz="1800" dirty="0"/>
              <a:t>31 de mayo de 2025</a:t>
            </a:r>
          </a:p>
        </p:txBody>
      </p:sp>
      <p:pic>
        <p:nvPicPr>
          <p:cNvPr id="4" name="Imagen 3">
            <a:extLst>
              <a:ext uri="{FF2B5EF4-FFF2-40B4-BE49-F238E27FC236}">
                <a16:creationId xmlns:a16="http://schemas.microsoft.com/office/drawing/2014/main" id="{D0A73800-AC5A-783F-D7D0-474A46EFECC6}"/>
              </a:ext>
            </a:extLst>
          </p:cNvPr>
          <p:cNvPicPr>
            <a:picLocks noChangeAspect="1"/>
          </p:cNvPicPr>
          <p:nvPr/>
        </p:nvPicPr>
        <p:blipFill>
          <a:blip r:embed="rId2"/>
          <a:stretch>
            <a:fillRect/>
          </a:stretch>
        </p:blipFill>
        <p:spPr>
          <a:xfrm>
            <a:off x="3567794" y="676274"/>
            <a:ext cx="5067300" cy="2076451"/>
          </a:xfrm>
          <a:prstGeom prst="rect">
            <a:avLst/>
          </a:prstGeom>
        </p:spPr>
      </p:pic>
    </p:spTree>
    <p:extLst>
      <p:ext uri="{BB962C8B-B14F-4D97-AF65-F5344CB8AC3E}">
        <p14:creationId xmlns:p14="http://schemas.microsoft.com/office/powerpoint/2010/main" val="807339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80D1E-CAE3-F43A-7F91-9EAA047B1252}"/>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795A88EF-95D7-2652-2FCD-962B4DEF5C68}"/>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5/46</a:t>
            </a:r>
          </a:p>
        </p:txBody>
      </p:sp>
      <p:sp>
        <p:nvSpPr>
          <p:cNvPr id="7" name="CuadroTexto 6">
            <a:extLst>
              <a:ext uri="{FF2B5EF4-FFF2-40B4-BE49-F238E27FC236}">
                <a16:creationId xmlns:a16="http://schemas.microsoft.com/office/drawing/2014/main" id="{FFC10B4F-4EC5-6FA9-6235-D52000D0E878}"/>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98639D69-3CE3-4A3C-3F78-20D38FAB0D0F}"/>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Introducción              </a:t>
            </a:r>
          </a:p>
        </p:txBody>
      </p:sp>
      <p:sp>
        <p:nvSpPr>
          <p:cNvPr id="8" name="Rectángulo 7">
            <a:extLst>
              <a:ext uri="{FF2B5EF4-FFF2-40B4-BE49-F238E27FC236}">
                <a16:creationId xmlns:a16="http://schemas.microsoft.com/office/drawing/2014/main" id="{D34D3BF2-6373-71E2-239D-8F3F5EF7BEB9}"/>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Los robots y la robótica</a:t>
            </a:r>
          </a:p>
        </p:txBody>
      </p:sp>
      <p:sp>
        <p:nvSpPr>
          <p:cNvPr id="2" name="CuadroTexto 1">
            <a:extLst>
              <a:ext uri="{FF2B5EF4-FFF2-40B4-BE49-F238E27FC236}">
                <a16:creationId xmlns:a16="http://schemas.microsoft.com/office/drawing/2014/main" id="{990FD7A6-EADB-709C-226C-09B322930940}"/>
              </a:ext>
            </a:extLst>
          </p:cNvPr>
          <p:cNvSpPr txBox="1"/>
          <p:nvPr/>
        </p:nvSpPr>
        <p:spPr>
          <a:xfrm>
            <a:off x="0" y="1604929"/>
            <a:ext cx="1214622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2000" dirty="0">
                <a:ea typeface="+mn-lt"/>
                <a:cs typeface="+mn-lt"/>
              </a:rPr>
              <a:t>Según la Federación Internacional de Robots (IFR), se define robot como mecanismo accionado programado con cierto grado de autonomía para realizar tareas de locomoción, manipulación o posicionamiento.</a:t>
            </a:r>
          </a:p>
          <a:p>
            <a:pPr marL="285750" indent="-285750">
              <a:buFont typeface="Arial"/>
              <a:buChar char="•"/>
            </a:pPr>
            <a:endParaRPr lang="es-ES" sz="2000" dirty="0"/>
          </a:p>
          <a:p>
            <a:pPr marL="285750" indent="-285750">
              <a:buFont typeface="Arial"/>
              <a:buChar char="•"/>
            </a:pPr>
            <a:r>
              <a:rPr lang="es-ES" sz="2000" dirty="0"/>
              <a:t>Este término fue utilizado por primera vez por </a:t>
            </a:r>
            <a:r>
              <a:rPr lang="es-ES" sz="2000" dirty="0">
                <a:ea typeface="+mn-lt"/>
                <a:cs typeface="+mn-lt"/>
              </a:rPr>
              <a:t>Karel </a:t>
            </a:r>
            <a:r>
              <a:rPr lang="es-ES" sz="2000" dirty="0" err="1">
                <a:ea typeface="+mn-lt"/>
                <a:cs typeface="+mn-lt"/>
              </a:rPr>
              <a:t>Capek</a:t>
            </a:r>
            <a:r>
              <a:rPr lang="es-ES" sz="2000" dirty="0">
                <a:ea typeface="+mn-lt"/>
                <a:cs typeface="+mn-lt"/>
              </a:rPr>
              <a:t> en 1920, en el sentido de la obligatoriedad, entendido como servidumbre, trabajo forzado o esclavitud.</a:t>
            </a:r>
            <a:endParaRPr lang="es-ES" dirty="0">
              <a:ea typeface="+mn-lt"/>
              <a:cs typeface="+mn-lt"/>
            </a:endParaRPr>
          </a:p>
          <a:p>
            <a:pPr marL="285750" indent="-285750">
              <a:buFont typeface="Arial"/>
              <a:buChar char="•"/>
            </a:pPr>
            <a:endParaRPr lang="es-ES" sz="2000" dirty="0"/>
          </a:p>
          <a:p>
            <a:pPr marL="285750" indent="-285750">
              <a:buFont typeface="Arial"/>
              <a:buChar char="•"/>
            </a:pPr>
            <a:r>
              <a:rPr lang="es-ES" sz="2000" dirty="0">
                <a:ea typeface="+mn-lt"/>
                <a:cs typeface="+mn-lt"/>
              </a:rPr>
              <a:t>Isaac Asimov utilizó por primera vez el término robótica y postuló las cuatro leyes de la robótica en 1950, coincidiendo con el apogeo de la robótica moderna.</a:t>
            </a:r>
            <a:endParaRPr lang="es-ES" sz="2000" dirty="0"/>
          </a:p>
          <a:p>
            <a:pPr marL="285750" indent="-285750">
              <a:buFont typeface="Arial"/>
              <a:buChar char="•"/>
            </a:pPr>
            <a:endParaRPr lang="es-ES" sz="2000" dirty="0"/>
          </a:p>
          <a:p>
            <a:pPr marL="285750" indent="-285750">
              <a:buFont typeface="Arial"/>
              <a:buChar char="•"/>
            </a:pPr>
            <a:r>
              <a:rPr lang="es-ES" sz="2000" dirty="0">
                <a:ea typeface="+mn-lt"/>
                <a:cs typeface="+mn-lt"/>
              </a:rPr>
              <a:t>Atendiendo al propósito y al contexto en el que se utilicen estos robots, se fueron creando varios grupos en función de los que clasificarlos: robots industriales, robots de servicio y robots en medicina.</a:t>
            </a:r>
            <a:endParaRPr lang="es-ES" dirty="0"/>
          </a:p>
        </p:txBody>
      </p:sp>
      <p:sp>
        <p:nvSpPr>
          <p:cNvPr id="6" name="Rectángulo 5">
            <a:extLst>
              <a:ext uri="{FF2B5EF4-FFF2-40B4-BE49-F238E27FC236}">
                <a16:creationId xmlns:a16="http://schemas.microsoft.com/office/drawing/2014/main" id="{CA7277BD-6BF8-90DC-418E-BC5CA3543F85}"/>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48005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CC130-F660-4260-74C4-8F626CF12EAF}"/>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08FE4D69-C65A-E723-5AC3-35FCF5E20E0B}"/>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6/46</a:t>
            </a:r>
          </a:p>
        </p:txBody>
      </p:sp>
      <p:sp>
        <p:nvSpPr>
          <p:cNvPr id="7" name="CuadroTexto 6">
            <a:extLst>
              <a:ext uri="{FF2B5EF4-FFF2-40B4-BE49-F238E27FC236}">
                <a16:creationId xmlns:a16="http://schemas.microsoft.com/office/drawing/2014/main" id="{938C2493-B9E6-B3D7-6D5F-F9C60FB2F3D0}"/>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F17D68C2-8E0F-DCBB-D785-1116B36CDA64}"/>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Introducción             </a:t>
            </a:r>
          </a:p>
        </p:txBody>
      </p:sp>
      <p:sp>
        <p:nvSpPr>
          <p:cNvPr id="8" name="Rectángulo 7">
            <a:extLst>
              <a:ext uri="{FF2B5EF4-FFF2-40B4-BE49-F238E27FC236}">
                <a16:creationId xmlns:a16="http://schemas.microsoft.com/office/drawing/2014/main" id="{F9A7A481-4E4D-FDE1-DF73-F28B2389A8D6}"/>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Inteligencia Artificial (IA)</a:t>
            </a:r>
          </a:p>
        </p:txBody>
      </p:sp>
      <p:sp>
        <p:nvSpPr>
          <p:cNvPr id="6" name="CuadroTexto 5">
            <a:extLst>
              <a:ext uri="{FF2B5EF4-FFF2-40B4-BE49-F238E27FC236}">
                <a16:creationId xmlns:a16="http://schemas.microsoft.com/office/drawing/2014/main" id="{CFE7DB11-4E0B-4BFF-0C04-E518D4428B16}"/>
              </a:ext>
            </a:extLst>
          </p:cNvPr>
          <p:cNvSpPr txBox="1"/>
          <p:nvPr/>
        </p:nvSpPr>
        <p:spPr>
          <a:xfrm>
            <a:off x="207365" y="2691134"/>
            <a:ext cx="1181861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ea typeface="+mn-lt"/>
                <a:cs typeface="+mn-lt"/>
              </a:rPr>
              <a:t>Es un área multidisciplinaria de la ciencia donde se realizan sistemas que tratan de hacer tareas y resolver problemas como lo hace un humano.</a:t>
            </a:r>
            <a:endParaRPr lang="es-ES"/>
          </a:p>
          <a:p>
            <a:pPr marL="285750" indent="-285750">
              <a:buFont typeface="Arial"/>
              <a:buChar char="•"/>
            </a:pPr>
            <a:endParaRPr lang="es-ES" dirty="0">
              <a:ea typeface="+mn-lt"/>
              <a:cs typeface="+mn-lt"/>
            </a:endParaRPr>
          </a:p>
          <a:p>
            <a:pPr marL="285750" indent="-285750">
              <a:buFont typeface="Arial"/>
              <a:buChar char="•"/>
            </a:pPr>
            <a:r>
              <a:rPr lang="es-ES" dirty="0">
                <a:ea typeface="+mn-lt"/>
                <a:cs typeface="+mn-lt"/>
              </a:rPr>
              <a:t>Trata de simular de manera artificial las formas de pensamiento y de trabajar del cerebro para la toma de decisiones.</a:t>
            </a:r>
            <a:endParaRPr lang="es-ES" dirty="0"/>
          </a:p>
        </p:txBody>
      </p:sp>
      <p:sp>
        <p:nvSpPr>
          <p:cNvPr id="2" name="Rectángulo 1">
            <a:extLst>
              <a:ext uri="{FF2B5EF4-FFF2-40B4-BE49-F238E27FC236}">
                <a16:creationId xmlns:a16="http://schemas.microsoft.com/office/drawing/2014/main" id="{B46CD547-52F3-6D65-3491-43E221BCA68C}"/>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82807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20586-41DE-8D57-C444-E1A5C3B89E04}"/>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6E942F12-CB1A-7E71-C32E-684A03CE17E2}"/>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7/46</a:t>
            </a:r>
          </a:p>
        </p:txBody>
      </p:sp>
      <p:sp>
        <p:nvSpPr>
          <p:cNvPr id="7" name="CuadroTexto 6">
            <a:extLst>
              <a:ext uri="{FF2B5EF4-FFF2-40B4-BE49-F238E27FC236}">
                <a16:creationId xmlns:a16="http://schemas.microsoft.com/office/drawing/2014/main" id="{35B0BF1C-FAEA-3446-B5A8-AE4903B04B4C}"/>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5442E15B-6D73-DDC8-7FBD-873C3C601673}"/>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Introducción             </a:t>
            </a:r>
          </a:p>
        </p:txBody>
      </p:sp>
      <p:sp>
        <p:nvSpPr>
          <p:cNvPr id="8" name="Rectángulo 7">
            <a:extLst>
              <a:ext uri="{FF2B5EF4-FFF2-40B4-BE49-F238E27FC236}">
                <a16:creationId xmlns:a16="http://schemas.microsoft.com/office/drawing/2014/main" id="{5D90C6C9-44C5-6AB2-6D20-56D94A13CAC3}"/>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Visión Artificial </a:t>
            </a:r>
          </a:p>
        </p:txBody>
      </p:sp>
      <p:sp>
        <p:nvSpPr>
          <p:cNvPr id="6" name="CuadroTexto 5">
            <a:extLst>
              <a:ext uri="{FF2B5EF4-FFF2-40B4-BE49-F238E27FC236}">
                <a16:creationId xmlns:a16="http://schemas.microsoft.com/office/drawing/2014/main" id="{0A599089-73D4-4205-1945-2168493F1FF8}"/>
              </a:ext>
            </a:extLst>
          </p:cNvPr>
          <p:cNvSpPr txBox="1"/>
          <p:nvPr/>
        </p:nvSpPr>
        <p:spPr>
          <a:xfrm>
            <a:off x="207365" y="2414100"/>
            <a:ext cx="1181861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ea typeface="+mn-lt"/>
                <a:cs typeface="+mn-lt"/>
              </a:rPr>
              <a:t>Se define como la ciencia de programar un ordenador para procesar imágenes o </a:t>
            </a:r>
            <a:r>
              <a:rPr lang="es-ES" dirty="0" err="1">
                <a:ea typeface="+mn-lt"/>
                <a:cs typeface="+mn-lt"/>
              </a:rPr>
              <a:t>vı́deos</a:t>
            </a:r>
            <a:r>
              <a:rPr lang="es-ES" dirty="0">
                <a:ea typeface="+mn-lt"/>
                <a:cs typeface="+mn-lt"/>
              </a:rPr>
              <a:t> e incluso entenderlos.</a:t>
            </a:r>
            <a:endParaRPr lang="es-ES" dirty="0"/>
          </a:p>
          <a:p>
            <a:pPr marL="285750" indent="-285750">
              <a:buFont typeface="Arial"/>
              <a:buChar char="•"/>
            </a:pPr>
            <a:endParaRPr lang="es-ES" dirty="0">
              <a:ea typeface="+mn-lt"/>
              <a:cs typeface="+mn-lt"/>
            </a:endParaRPr>
          </a:p>
          <a:p>
            <a:pPr marL="285750" indent="-285750">
              <a:buFont typeface="Arial"/>
              <a:buChar char="•"/>
            </a:pPr>
            <a:r>
              <a:rPr lang="es-ES" dirty="0">
                <a:ea typeface="+mn-lt"/>
                <a:cs typeface="+mn-lt"/>
              </a:rPr>
              <a:t>La imagen percibida pasa por los procesos de obtención, caracterización e interpretación de información de imágenes. </a:t>
            </a:r>
            <a:endParaRPr lang="es-ES" dirty="0"/>
          </a:p>
          <a:p>
            <a:pPr marL="285750" indent="-285750">
              <a:buFont typeface="Arial"/>
              <a:buChar char="•"/>
            </a:pPr>
            <a:endParaRPr lang="es-ES" dirty="0"/>
          </a:p>
          <a:p>
            <a:pPr marL="285750" indent="-285750">
              <a:buFont typeface="Arial"/>
              <a:buChar char="•"/>
            </a:pPr>
            <a:r>
              <a:rPr lang="es-ES" dirty="0">
                <a:ea typeface="+mn-lt"/>
                <a:cs typeface="+mn-lt"/>
              </a:rPr>
              <a:t>Para mejorar aún más la eficacia de los sistemas de visión artificial, se recurre al aprendizaje automático o </a:t>
            </a:r>
            <a:r>
              <a:rPr lang="es-ES" i="1" dirty="0">
                <a:ea typeface="+mn-lt"/>
                <a:cs typeface="+mn-lt"/>
              </a:rPr>
              <a:t>machine </a:t>
            </a:r>
            <a:r>
              <a:rPr lang="es-ES" i="1" dirty="0" err="1">
                <a:ea typeface="+mn-lt"/>
                <a:cs typeface="+mn-lt"/>
              </a:rPr>
              <a:t>learning</a:t>
            </a:r>
            <a:r>
              <a:rPr lang="es-ES" i="1" dirty="0">
                <a:ea typeface="+mn-lt"/>
                <a:cs typeface="+mn-lt"/>
              </a:rPr>
              <a:t> </a:t>
            </a:r>
            <a:r>
              <a:rPr lang="es-ES" dirty="0">
                <a:ea typeface="+mn-lt"/>
                <a:cs typeface="+mn-lt"/>
              </a:rPr>
              <a:t>(ML).</a:t>
            </a:r>
            <a:endParaRPr lang="es-ES" dirty="0"/>
          </a:p>
        </p:txBody>
      </p:sp>
      <p:sp>
        <p:nvSpPr>
          <p:cNvPr id="2" name="Rectángulo 1">
            <a:extLst>
              <a:ext uri="{FF2B5EF4-FFF2-40B4-BE49-F238E27FC236}">
                <a16:creationId xmlns:a16="http://schemas.microsoft.com/office/drawing/2014/main" id="{79D92705-31CE-F942-0C58-E3C6A5586E57}"/>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35490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37E4E-47EB-63A8-58AC-C730299E7ADF}"/>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D78447EC-E098-8610-A9A2-D8D1763DA3F7}"/>
              </a:ext>
            </a:extLst>
          </p:cNvPr>
          <p:cNvSpPr/>
          <p:nvPr/>
        </p:nvSpPr>
        <p:spPr>
          <a:xfrm>
            <a:off x="4211" y="6252340"/>
            <a:ext cx="12184781"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8/46</a:t>
            </a:r>
          </a:p>
        </p:txBody>
      </p:sp>
      <p:sp>
        <p:nvSpPr>
          <p:cNvPr id="7" name="CuadroTexto 6">
            <a:extLst>
              <a:ext uri="{FF2B5EF4-FFF2-40B4-BE49-F238E27FC236}">
                <a16:creationId xmlns:a16="http://schemas.microsoft.com/office/drawing/2014/main" id="{98A4431D-AAB3-0E2A-A141-F65EFFB7CA14}"/>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7D1EFEC1-55BE-3DF9-ED57-FFDFD01D88F3}"/>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Introducción             </a:t>
            </a:r>
          </a:p>
        </p:txBody>
      </p:sp>
      <p:sp>
        <p:nvSpPr>
          <p:cNvPr id="8" name="Rectángulo 7">
            <a:extLst>
              <a:ext uri="{FF2B5EF4-FFF2-40B4-BE49-F238E27FC236}">
                <a16:creationId xmlns:a16="http://schemas.microsoft.com/office/drawing/2014/main" id="{0EBCBA24-317F-0BF3-5218-15058B49D523}"/>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Machine </a:t>
            </a:r>
            <a:r>
              <a:rPr lang="es-ES" sz="4400" dirty="0" err="1">
                <a:solidFill>
                  <a:schemeClr val="tx1"/>
                </a:solidFill>
              </a:rPr>
              <a:t>Learning</a:t>
            </a:r>
            <a:r>
              <a:rPr lang="es-ES" sz="4400" dirty="0">
                <a:solidFill>
                  <a:schemeClr val="tx1"/>
                </a:solidFill>
              </a:rPr>
              <a:t> (ML) </a:t>
            </a:r>
          </a:p>
        </p:txBody>
      </p:sp>
      <p:sp>
        <p:nvSpPr>
          <p:cNvPr id="6" name="CuadroTexto 5">
            <a:extLst>
              <a:ext uri="{FF2B5EF4-FFF2-40B4-BE49-F238E27FC236}">
                <a16:creationId xmlns:a16="http://schemas.microsoft.com/office/drawing/2014/main" id="{2065F548-3E1C-3DBF-7DD3-FDFE88EE89C5}"/>
              </a:ext>
            </a:extLst>
          </p:cNvPr>
          <p:cNvSpPr txBox="1"/>
          <p:nvPr/>
        </p:nvSpPr>
        <p:spPr>
          <a:xfrm>
            <a:off x="207365" y="1859862"/>
            <a:ext cx="1181861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ea typeface="+mn-lt"/>
                <a:cs typeface="+mn-lt"/>
              </a:rPr>
              <a:t>Es una rama en evolución de la IA que se encarga de generar algoritmos que tienen la capacidad de aprender del entorno circundante y no tener que programarlos de manera explícita.</a:t>
            </a:r>
            <a:endParaRPr lang="es-ES" dirty="0"/>
          </a:p>
          <a:p>
            <a:pPr marL="285750" indent="-285750">
              <a:buFont typeface="Arial"/>
              <a:buChar char="•"/>
            </a:pPr>
            <a:endParaRPr lang="es-ES" dirty="0">
              <a:ea typeface="+mn-lt"/>
              <a:cs typeface="+mn-lt"/>
            </a:endParaRPr>
          </a:p>
          <a:p>
            <a:pPr marL="285750" indent="-285750">
              <a:buFont typeface="Arial"/>
              <a:buChar char="•"/>
            </a:pPr>
            <a:r>
              <a:rPr lang="es-ES" dirty="0">
                <a:ea typeface="+mn-lt"/>
                <a:cs typeface="+mn-lt"/>
              </a:rPr>
              <a:t>Este aprendizaje se realiza a partir de la construcción de modelos analíticos.</a:t>
            </a:r>
          </a:p>
          <a:p>
            <a:pPr marL="285750" indent="-285750">
              <a:buFont typeface="Arial"/>
              <a:buChar char="•"/>
            </a:pPr>
            <a:endParaRPr lang="es-ES" dirty="0"/>
          </a:p>
          <a:p>
            <a:pPr marL="285750" indent="-285750">
              <a:buFont typeface="Arial"/>
              <a:buChar char="•"/>
            </a:pPr>
            <a:r>
              <a:rPr lang="es-ES" dirty="0">
                <a:ea typeface="+mn-lt"/>
                <a:cs typeface="+mn-lt"/>
              </a:rPr>
              <a:t>Dependiendo de la tarea de aprendizaje, existen varias clases de algoritmos de ML:</a:t>
            </a:r>
          </a:p>
          <a:p>
            <a:endParaRPr lang="es-ES" dirty="0"/>
          </a:p>
          <a:p>
            <a:pPr marL="742950" lvl="1" indent="-285750">
              <a:buFont typeface="Wingdings"/>
              <a:buChar char="§"/>
            </a:pPr>
            <a:r>
              <a:rPr lang="es-ES" dirty="0"/>
              <a:t>Aprendizaje superficial o </a:t>
            </a:r>
            <a:r>
              <a:rPr lang="es-ES" i="1" dirty="0" err="1"/>
              <a:t>Shallow</a:t>
            </a:r>
            <a:r>
              <a:rPr lang="es-ES" i="1" dirty="0"/>
              <a:t> Machine </a:t>
            </a:r>
            <a:r>
              <a:rPr lang="es-ES" i="1" dirty="0" err="1"/>
              <a:t>Learning</a:t>
            </a:r>
            <a:r>
              <a:rPr lang="es-ES" i="1" dirty="0"/>
              <a:t>: </a:t>
            </a:r>
            <a:r>
              <a:rPr lang="es-ES" dirty="0"/>
              <a:t>Se centra en algoritmos simples para tareas específicas.</a:t>
            </a:r>
          </a:p>
          <a:p>
            <a:pPr lvl="1"/>
            <a:endParaRPr lang="es-ES" dirty="0"/>
          </a:p>
          <a:p>
            <a:pPr marL="742950" indent="-285750">
              <a:buFont typeface="Wingdings"/>
              <a:buChar char="§"/>
            </a:pPr>
            <a:r>
              <a:rPr lang="es-ES" dirty="0"/>
              <a:t>Aprendizaje profundo o </a:t>
            </a:r>
            <a:r>
              <a:rPr lang="es-ES" i="1" dirty="0"/>
              <a:t>Deep </a:t>
            </a:r>
            <a:r>
              <a:rPr lang="es-ES" i="1" dirty="0" err="1"/>
              <a:t>Learning</a:t>
            </a:r>
            <a:r>
              <a:rPr lang="es-ES" i="1" dirty="0"/>
              <a:t>: </a:t>
            </a:r>
            <a:r>
              <a:rPr lang="es-ES" dirty="0">
                <a:ea typeface="+mn-lt"/>
                <a:cs typeface="+mn-lt"/>
              </a:rPr>
              <a:t>Utiliza la construcción y entrenamiento de Redes Neuronales Artificiales (RNA).</a:t>
            </a:r>
            <a:endParaRPr lang="es-ES" dirty="0"/>
          </a:p>
        </p:txBody>
      </p:sp>
      <p:sp>
        <p:nvSpPr>
          <p:cNvPr id="2" name="Rectángulo 1">
            <a:extLst>
              <a:ext uri="{FF2B5EF4-FFF2-40B4-BE49-F238E27FC236}">
                <a16:creationId xmlns:a16="http://schemas.microsoft.com/office/drawing/2014/main" id="{75DB265F-4085-E530-C700-759C59B2C6FD}"/>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08403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DAEE-CFCD-24AA-40A5-CA2B85060C97}"/>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032588A9-1448-0FC1-BB18-1E2ABB08FBAB}"/>
              </a:ext>
            </a:extLst>
          </p:cNvPr>
          <p:cNvSpPr/>
          <p:nvPr/>
        </p:nvSpPr>
        <p:spPr>
          <a:xfrm>
            <a:off x="4211" y="6252340"/>
            <a:ext cx="12193069" cy="5998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s-ES" sz="1600" dirty="0"/>
              <a:t>      David Campoamor Medrano (URJC)  </a:t>
            </a:r>
            <a:r>
              <a:rPr lang="es-ES" dirty="0"/>
              <a:t>                                                                                                            </a:t>
            </a:r>
            <a:r>
              <a:rPr lang="es-ES" sz="1600" dirty="0"/>
              <a:t>       31 de mayo de 2025  </a:t>
            </a:r>
            <a:r>
              <a:rPr lang="es-ES" dirty="0"/>
              <a:t>                  </a:t>
            </a:r>
            <a:r>
              <a:rPr lang="es-ES" sz="1600" dirty="0"/>
              <a:t> 9/46</a:t>
            </a:r>
          </a:p>
        </p:txBody>
      </p:sp>
      <p:sp>
        <p:nvSpPr>
          <p:cNvPr id="7" name="CuadroTexto 6">
            <a:extLst>
              <a:ext uri="{FF2B5EF4-FFF2-40B4-BE49-F238E27FC236}">
                <a16:creationId xmlns:a16="http://schemas.microsoft.com/office/drawing/2014/main" id="{9E5A86BC-6FC0-C764-997C-16A518650F1A}"/>
              </a:ext>
            </a:extLst>
          </p:cNvPr>
          <p:cNvSpPr txBox="1"/>
          <p:nvPr/>
        </p:nvSpPr>
        <p:spPr>
          <a:xfrm>
            <a:off x="4358036" y="6232148"/>
            <a:ext cx="35144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FFFFFF"/>
                </a:solidFill>
              </a:rPr>
              <a:t>B</a:t>
            </a:r>
            <a:r>
              <a:rPr lang="es-ES" sz="1600" dirty="0">
                <a:solidFill>
                  <a:srgbClr val="FFFFFF"/>
                </a:solidFill>
              </a:rPr>
              <a:t>razo robótico para recolección de fresas mediante </a:t>
            </a:r>
            <a:r>
              <a:rPr lang="es-ES" sz="1600" err="1">
                <a:solidFill>
                  <a:srgbClr val="FFFFFF"/>
                </a:solidFill>
              </a:rPr>
              <a:t>deep</a:t>
            </a:r>
            <a:r>
              <a:rPr lang="es-ES" sz="1600" dirty="0">
                <a:solidFill>
                  <a:srgbClr val="FFFFFF"/>
                </a:solidFill>
              </a:rPr>
              <a:t> </a:t>
            </a:r>
            <a:r>
              <a:rPr lang="es-ES" sz="1600" err="1">
                <a:solidFill>
                  <a:srgbClr val="FFFFFF"/>
                </a:solidFill>
              </a:rPr>
              <a:t>learning</a:t>
            </a:r>
            <a:endParaRPr lang="es-ES" sz="1600"/>
          </a:p>
        </p:txBody>
      </p:sp>
      <p:sp>
        <p:nvSpPr>
          <p:cNvPr id="3" name="Rectángulo 2">
            <a:extLst>
              <a:ext uri="{FF2B5EF4-FFF2-40B4-BE49-F238E27FC236}">
                <a16:creationId xmlns:a16="http://schemas.microsoft.com/office/drawing/2014/main" id="{FE416CEB-1615-3AAE-9B8E-349E71889099}"/>
              </a:ext>
            </a:extLst>
          </p:cNvPr>
          <p:cNvSpPr/>
          <p:nvPr/>
        </p:nvSpPr>
        <p:spPr>
          <a:xfrm>
            <a:off x="1" y="-76199"/>
            <a:ext cx="12188992" cy="4028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t>Introducción             </a:t>
            </a:r>
          </a:p>
        </p:txBody>
      </p:sp>
      <p:sp>
        <p:nvSpPr>
          <p:cNvPr id="8" name="Rectángulo 7">
            <a:extLst>
              <a:ext uri="{FF2B5EF4-FFF2-40B4-BE49-F238E27FC236}">
                <a16:creationId xmlns:a16="http://schemas.microsoft.com/office/drawing/2014/main" id="{ADF37769-F5D6-3875-6E8C-615D3F634DC5}"/>
              </a:ext>
            </a:extLst>
          </p:cNvPr>
          <p:cNvSpPr/>
          <p:nvPr/>
        </p:nvSpPr>
        <p:spPr>
          <a:xfrm>
            <a:off x="-15879" y="332059"/>
            <a:ext cx="12204872" cy="79393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4400" dirty="0">
                <a:solidFill>
                  <a:schemeClr val="tx1"/>
                </a:solidFill>
              </a:rPr>
              <a:t>Deep </a:t>
            </a:r>
            <a:r>
              <a:rPr lang="es-ES" sz="4400" dirty="0" err="1">
                <a:solidFill>
                  <a:schemeClr val="tx1"/>
                </a:solidFill>
              </a:rPr>
              <a:t>Learning</a:t>
            </a:r>
            <a:r>
              <a:rPr lang="es-ES" sz="4400" dirty="0">
                <a:solidFill>
                  <a:schemeClr val="tx1"/>
                </a:solidFill>
              </a:rPr>
              <a:t> </a:t>
            </a:r>
          </a:p>
        </p:txBody>
      </p:sp>
      <p:sp>
        <p:nvSpPr>
          <p:cNvPr id="6" name="CuadroTexto 5">
            <a:extLst>
              <a:ext uri="{FF2B5EF4-FFF2-40B4-BE49-F238E27FC236}">
                <a16:creationId xmlns:a16="http://schemas.microsoft.com/office/drawing/2014/main" id="{13196A7E-197A-B56F-7109-E47081A3C2D4}"/>
              </a:ext>
            </a:extLst>
          </p:cNvPr>
          <p:cNvSpPr txBox="1"/>
          <p:nvPr/>
        </p:nvSpPr>
        <p:spPr>
          <a:xfrm>
            <a:off x="161183" y="1490407"/>
            <a:ext cx="1181861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ea typeface="+mn-lt"/>
                <a:cs typeface="+mn-lt"/>
              </a:rPr>
              <a:t>Constituye una rama de la IA, incluida dentro del Machine </a:t>
            </a:r>
            <a:r>
              <a:rPr lang="es-ES" dirty="0" err="1">
                <a:ea typeface="+mn-lt"/>
                <a:cs typeface="+mn-lt"/>
              </a:rPr>
              <a:t>Learning</a:t>
            </a:r>
            <a:r>
              <a:rPr lang="es-ES" dirty="0">
                <a:ea typeface="+mn-lt"/>
                <a:cs typeface="+mn-lt"/>
              </a:rPr>
              <a:t>, cuyos modelos computacionales se inspiran en el funcionamiento del cerebro humano.</a:t>
            </a:r>
          </a:p>
          <a:p>
            <a:endParaRPr lang="es-ES" dirty="0">
              <a:ea typeface="+mn-lt"/>
              <a:cs typeface="+mn-lt"/>
            </a:endParaRPr>
          </a:p>
          <a:p>
            <a:pPr marL="285750" indent="-285750">
              <a:buFont typeface="Arial"/>
              <a:buChar char="•"/>
            </a:pPr>
            <a:r>
              <a:rPr lang="es-ES" dirty="0">
                <a:ea typeface="+mn-lt"/>
                <a:cs typeface="+mn-lt"/>
              </a:rPr>
              <a:t>Se diseñan con el propósito de adquirir conocimientos y llevar a cabo tareas específicas mediante el procesamiento de datos.</a:t>
            </a:r>
          </a:p>
          <a:p>
            <a:pPr marL="285750" indent="-285750">
              <a:buFont typeface="Arial"/>
              <a:buChar char="•"/>
            </a:pPr>
            <a:endParaRPr lang="es-ES" dirty="0"/>
          </a:p>
          <a:p>
            <a:pPr marL="285750" indent="-285750">
              <a:buFont typeface="Arial"/>
              <a:buChar char="•"/>
            </a:pPr>
            <a:r>
              <a:rPr lang="es-ES" dirty="0">
                <a:ea typeface="+mn-lt"/>
                <a:cs typeface="+mn-lt"/>
              </a:rPr>
              <a:t>Estas Redes Neuronales Artificiales (RNA) están inspiradas en las redes neuronales biológicas del cerebro humano, ya que aprenden de la experiencia, generalizan de ejemplos previos a ejemplos nuevos, y abstraen las características principales de una serie de datos. </a:t>
            </a:r>
          </a:p>
          <a:p>
            <a:pPr marL="285750" indent="-285750">
              <a:buFont typeface="Arial"/>
              <a:buChar char="•"/>
            </a:pPr>
            <a:endParaRPr lang="es-ES" dirty="0"/>
          </a:p>
          <a:p>
            <a:pPr marL="285750" indent="-285750">
              <a:buFont typeface="Arial"/>
              <a:buChar char="•"/>
            </a:pPr>
            <a:r>
              <a:rPr lang="es-ES" dirty="0"/>
              <a:t>En las RNA, la unidad análoga a la neurona biológica es el elemento procesador PE (</a:t>
            </a:r>
            <a:r>
              <a:rPr lang="es-ES" dirty="0" err="1"/>
              <a:t>Process</a:t>
            </a:r>
            <a:r>
              <a:rPr lang="es-ES" dirty="0"/>
              <a:t> </a:t>
            </a:r>
            <a:r>
              <a:rPr lang="es-ES" dirty="0" err="1"/>
              <a:t>Element</a:t>
            </a:r>
            <a:r>
              <a:rPr lang="es-ES" dirty="0"/>
              <a:t>).</a:t>
            </a:r>
          </a:p>
          <a:p>
            <a:pPr marL="285750" indent="-285750">
              <a:buFont typeface="Arial"/>
              <a:buChar char="•"/>
            </a:pPr>
            <a:endParaRPr lang="es-ES" dirty="0"/>
          </a:p>
          <a:p>
            <a:pPr marL="285750" indent="-285750">
              <a:buFont typeface="Arial"/>
              <a:buChar char="•"/>
            </a:pPr>
            <a:r>
              <a:rPr lang="es-ES" dirty="0"/>
              <a:t>Un PE tiene varias entradas y las combina, normalmente, con una suma básica. La suma de las entradas es modificada por una función de transferencia y el valor de la salida de esta función de transferencia se pasa directamente a la salida del elemento procesador.</a:t>
            </a:r>
          </a:p>
        </p:txBody>
      </p:sp>
      <p:sp>
        <p:nvSpPr>
          <p:cNvPr id="2" name="Rectángulo 1">
            <a:extLst>
              <a:ext uri="{FF2B5EF4-FFF2-40B4-BE49-F238E27FC236}">
                <a16:creationId xmlns:a16="http://schemas.microsoft.com/office/drawing/2014/main" id="{E5594982-D4D5-75EC-E90C-B1F4987598A3}"/>
              </a:ext>
            </a:extLst>
          </p:cNvPr>
          <p:cNvSpPr/>
          <p:nvPr/>
        </p:nvSpPr>
        <p:spPr>
          <a:xfrm>
            <a:off x="-4077" y="6124557"/>
            <a:ext cx="12193069" cy="45719"/>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661253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TotalTime>
  <Words>3766</Words>
  <Application>Microsoft Office PowerPoint</Application>
  <PresentationFormat>Widescreen</PresentationFormat>
  <Paragraphs>368</Paragraphs>
  <Slides>47</Slides>
  <Notes>0</Notes>
  <HiddenSlides>0</HiddenSlides>
  <MMClips>2</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Tema de Office</vt:lpstr>
      <vt:lpstr>BRAZO ROBÓTICO CON CÁMARA ÚNICA  PARA RECOLECTAR FRESAS MEDIANTE  DEEP LEARNING</vt:lpstr>
      <vt:lpstr>PowerPoint Presentation</vt:lpstr>
      <vt:lpstr>PowerPoint Presentation</vt:lpstr>
      <vt:lpstr>Introducción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Estado del arte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Objetivos</vt:lpstr>
      <vt:lpstr>PowerPoint Presentation</vt:lpstr>
      <vt:lpstr>PowerPoint Presentation</vt:lpstr>
      <vt:lpstr>PowerPoint Presentation</vt:lpstr>
      <vt:lpstr>Plataforma de desarrollo</vt:lpstr>
      <vt:lpstr>PowerPoint Presentation</vt:lpstr>
      <vt:lpstr>PowerPoint Presentation</vt:lpstr>
      <vt:lpstr>PowerPoint Presentation</vt:lpstr>
      <vt:lpstr>Descripción del sistema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Conclusiones</vt:lpstr>
      <vt:lpstr>PowerPoint Presentation</vt:lpstr>
      <vt:lpstr>PowerPoint Presentation</vt:lpstr>
      <vt:lpstr>PowerPoint Presentation</vt:lpstr>
      <vt:lpstr>BRAZO ROBÓTICO CON CÁMARA ÚNICA  PARA RECOLECTAR FRESAS MEDIANTE  DEEP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Sandra</dc:creator>
  <cp:lastModifiedBy>SANDRA SANCHEZ ARCEDIANO</cp:lastModifiedBy>
  <cp:revision>1499</cp:revision>
  <dcterms:created xsi:type="dcterms:W3CDTF">2025-05-31T09:41:34Z</dcterms:created>
  <dcterms:modified xsi:type="dcterms:W3CDTF">2025-06-01T10:47:58Z</dcterms:modified>
</cp:coreProperties>
</file>